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66" r:id="rId3"/>
    <p:sldId id="285" r:id="rId4"/>
    <p:sldId id="274" r:id="rId5"/>
    <p:sldId id="259" r:id="rId6"/>
    <p:sldId id="260" r:id="rId7"/>
    <p:sldId id="257" r:id="rId8"/>
    <p:sldId id="277" r:id="rId9"/>
    <p:sldId id="262" r:id="rId10"/>
    <p:sldId id="278" r:id="rId11"/>
    <p:sldId id="263" r:id="rId12"/>
    <p:sldId id="267" r:id="rId13"/>
    <p:sldId id="296" r:id="rId14"/>
    <p:sldId id="297" r:id="rId15"/>
    <p:sldId id="298" r:id="rId16"/>
    <p:sldId id="265" r:id="rId17"/>
    <p:sldId id="270" r:id="rId18"/>
    <p:sldId id="292" r:id="rId19"/>
    <p:sldId id="281" r:id="rId20"/>
    <p:sldId id="275" r:id="rId21"/>
    <p:sldId id="271" r:id="rId22"/>
    <p:sldId id="293" r:id="rId23"/>
    <p:sldId id="291" r:id="rId24"/>
    <p:sldId id="272" r:id="rId25"/>
    <p:sldId id="268" r:id="rId26"/>
    <p:sldId id="279" r:id="rId27"/>
    <p:sldId id="287" r:id="rId28"/>
    <p:sldId id="280" r:id="rId29"/>
    <p:sldId id="288" r:id="rId30"/>
    <p:sldId id="290" r:id="rId31"/>
    <p:sldId id="289" r:id="rId32"/>
    <p:sldId id="29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DC23"/>
    <a:srgbClr val="00D661"/>
    <a:srgbClr val="836F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3" autoAdjust="0"/>
    <p:restoredTop sz="94722" autoAdjust="0"/>
  </p:normalViewPr>
  <p:slideViewPr>
    <p:cSldViewPr>
      <p:cViewPr>
        <p:scale>
          <a:sx n="40" d="100"/>
          <a:sy n="40" d="100"/>
        </p:scale>
        <p:origin x="-1368"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30"/>
      <c:perspective val="30"/>
    </c:view3D>
    <c:plotArea>
      <c:layout/>
      <c:pie3DChart>
        <c:varyColors val="1"/>
        <c:ser>
          <c:idx val="0"/>
          <c:order val="0"/>
          <c:tx>
            <c:strRef>
              <c:f>Sheet1!$B$1</c:f>
              <c:strCache>
                <c:ptCount val="1"/>
                <c:pt idx="0">
                  <c:v>40 Minutes Available</c:v>
                </c:pt>
              </c:strCache>
            </c:strRef>
          </c:tx>
          <c:cat>
            <c:strRef>
              <c:f>Sheet1!$A$2:$A$4</c:f>
              <c:strCache>
                <c:ptCount val="3"/>
                <c:pt idx="0">
                  <c:v>Prep</c:v>
                </c:pt>
                <c:pt idx="1">
                  <c:v>Write</c:v>
                </c:pt>
                <c:pt idx="2">
                  <c:v>Check</c:v>
                </c:pt>
              </c:strCache>
            </c:strRef>
          </c:cat>
          <c:val>
            <c:numRef>
              <c:f>Sheet1!$B$2:$B$4</c:f>
              <c:numCache>
                <c:formatCode>General</c:formatCode>
                <c:ptCount val="3"/>
                <c:pt idx="0">
                  <c:v>15</c:v>
                </c:pt>
                <c:pt idx="1">
                  <c:v>20</c:v>
                </c:pt>
                <c:pt idx="2">
                  <c:v>5</c:v>
                </c:pt>
              </c:numCache>
            </c:numRef>
          </c:val>
        </c:ser>
      </c:pie3DChart>
      <c:spPr>
        <a:noFill/>
        <a:ln w="25401">
          <a:noFill/>
        </a:ln>
      </c:spPr>
    </c:plotArea>
    <c:plotVisOnly val="1"/>
    <c:dispBlanksAs val="zero"/>
  </c:chart>
  <c:txPr>
    <a:bodyPr/>
    <a:lstStyle/>
    <a:p>
      <a:pPr>
        <a:defRPr sz="1798"/>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0.34737</cdr:x>
      <cdr:y>0.17098</cdr:y>
    </cdr:from>
    <cdr:to>
      <cdr:x>0.51579</cdr:x>
      <cdr:y>0.34393</cdr:y>
    </cdr:to>
    <cdr:sp macro="" textlink="">
      <cdr:nvSpPr>
        <cdr:cNvPr id="2" name="TextBox 1"/>
        <cdr:cNvSpPr txBox="1"/>
      </cdr:nvSpPr>
      <cdr:spPr>
        <a:xfrm xmlns:a="http://schemas.openxmlformats.org/drawingml/2006/main">
          <a:off x="2514600" y="828675"/>
          <a:ext cx="1219193" cy="8382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t>CHECK</a:t>
          </a:r>
        </a:p>
        <a:p xmlns:a="http://schemas.openxmlformats.org/drawingml/2006/main">
          <a:r>
            <a:rPr lang="en-US" sz="1800" b="1" dirty="0" smtClean="0"/>
            <a:t>5 min</a:t>
          </a:r>
          <a:endParaRPr lang="en-US" sz="1800" b="1" dirty="0"/>
        </a:p>
      </cdr:txBody>
    </cdr:sp>
  </cdr:relSizeAnchor>
  <cdr:relSizeAnchor xmlns:cdr="http://schemas.openxmlformats.org/drawingml/2006/chartDrawing">
    <cdr:from>
      <cdr:x>0.26316</cdr:x>
      <cdr:y>0.45398</cdr:y>
    </cdr:from>
    <cdr:to>
      <cdr:x>0.43158</cdr:x>
      <cdr:y>0.62692</cdr:y>
    </cdr:to>
    <cdr:sp macro="" textlink="">
      <cdr:nvSpPr>
        <cdr:cNvPr id="3" name="TextBox 1"/>
        <cdr:cNvSpPr txBox="1"/>
      </cdr:nvSpPr>
      <cdr:spPr>
        <a:xfrm xmlns:a="http://schemas.openxmlformats.org/drawingml/2006/main">
          <a:off x="1905000" y="2200275"/>
          <a:ext cx="12192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en-US" sz="1800" b="1" dirty="0" smtClean="0"/>
            <a:t>WRITE </a:t>
          </a:r>
        </a:p>
        <a:p xmlns:a="http://schemas.openxmlformats.org/drawingml/2006/main">
          <a:r>
            <a:rPr lang="en-US" sz="1800" b="1" dirty="0" smtClean="0"/>
            <a:t>20 min</a:t>
          </a:r>
          <a:endParaRPr lang="en-US" sz="1800" b="1" dirty="0"/>
        </a:p>
      </cdr:txBody>
    </cdr:sp>
  </cdr:relSizeAnchor>
  <cdr:relSizeAnchor xmlns:cdr="http://schemas.openxmlformats.org/drawingml/2006/chartDrawing">
    <cdr:from>
      <cdr:x>0.64211</cdr:x>
      <cdr:y>0.26531</cdr:y>
    </cdr:from>
    <cdr:to>
      <cdr:x>0.81053</cdr:x>
      <cdr:y>0.43826</cdr:y>
    </cdr:to>
    <cdr:sp macro="" textlink="">
      <cdr:nvSpPr>
        <cdr:cNvPr id="4" name="TextBox 1"/>
        <cdr:cNvSpPr txBox="1"/>
      </cdr:nvSpPr>
      <cdr:spPr>
        <a:xfrm xmlns:a="http://schemas.openxmlformats.org/drawingml/2006/main">
          <a:off x="4648200" y="1285875"/>
          <a:ext cx="1219193" cy="8382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en-US" sz="1800" b="1" dirty="0" smtClean="0"/>
            <a:t>PLAN</a:t>
          </a:r>
        </a:p>
        <a:p xmlns:a="http://schemas.openxmlformats.org/drawingml/2006/main">
          <a:r>
            <a:rPr lang="en-US" sz="1800" b="1" dirty="0" smtClean="0"/>
            <a:t>15 min</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2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4034E37-AB16-474F-8E2A-0DA79B0992CF}" type="datetimeFigureOut">
              <a:rPr lang="en-US"/>
              <a:pPr>
                <a:defRPr/>
              </a:pPr>
              <a:t>9/25/2015</a:t>
            </a:fld>
            <a:endParaRPr lang="en-US"/>
          </a:p>
        </p:txBody>
      </p:sp>
      <p:sp>
        <p:nvSpPr>
          <p:cNvPr id="72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BF8DF35-F971-4DBC-BBA9-069509EE835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8E25D5E-96C2-4C8D-80EA-EF0AC2A650DE}" type="datetimeFigureOut">
              <a:rPr lang="en-US"/>
              <a:pPr>
                <a:defRPr/>
              </a:pPr>
              <a:t>9/25/2015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7D523C1-7F8B-4478-9F6D-642B32BA6F5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23772A-229D-4488-A691-7C479500F8AC}"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51E007-888D-48B7-A1AD-3E2F1AF59339}" type="slidenum">
              <a:rPr lang="en-US"/>
              <a:pPr fontAlgn="base">
                <a:spcBef>
                  <a:spcPct val="0"/>
                </a:spcBef>
                <a:spcAft>
                  <a:spcPct val="0"/>
                </a:spcAft>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506B80-9FAC-4927-9CF3-361D6639D09A}" type="slidenum">
              <a:rPr lang="en-US"/>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BA6313-B7BA-40D0-96FE-B229AA3EA4BF}" type="slidenum">
              <a:rPr lang="en-US"/>
              <a:pPr fontAlgn="base">
                <a:spcBef>
                  <a:spcPct val="0"/>
                </a:spcBef>
                <a:spcAft>
                  <a:spcPct val="0"/>
                </a:spcAft>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41CF40-8E1D-4D5B-A7F4-95795295000F}" type="slidenum">
              <a:rPr lang="en-US"/>
              <a:pPr fontAlgn="base">
                <a:spcBef>
                  <a:spcPct val="0"/>
                </a:spcBef>
                <a:spcAft>
                  <a:spcPct val="0"/>
                </a:spcAft>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41CF40-8E1D-4D5B-A7F4-95795295000F}" type="slidenum">
              <a:rPr lang="en-US"/>
              <a:pPr fontAlgn="base">
                <a:spcBef>
                  <a:spcPct val="0"/>
                </a:spcBef>
                <a:spcAft>
                  <a:spcPct val="0"/>
                </a:spcAft>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EB4C67-5DA0-4CAC-BDE2-2CC10CF874A0}" type="slidenum">
              <a:rPr lang="en-US"/>
              <a:pPr fontAlgn="base">
                <a:spcBef>
                  <a:spcPct val="0"/>
                </a:spcBef>
                <a:spcAft>
                  <a:spcPct val="0"/>
                </a:spcAft>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D39119-8D7A-488D-95DD-A3CD12B78965}" type="slidenum">
              <a:rPr lang="en-US"/>
              <a:pPr fontAlgn="base">
                <a:spcBef>
                  <a:spcPct val="0"/>
                </a:spcBef>
                <a:spcAft>
                  <a:spcPct val="0"/>
                </a:spcAft>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B5AEA-A784-4743-AC22-F5F06E5A22F3}" type="slidenum">
              <a:rPr lang="en-US"/>
              <a:pPr fontAlgn="base">
                <a:spcBef>
                  <a:spcPct val="0"/>
                </a:spcBef>
                <a:spcAft>
                  <a:spcPct val="0"/>
                </a:spcAft>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B5AEA-A784-4743-AC22-F5F06E5A22F3}" type="slidenum">
              <a:rPr lang="en-US"/>
              <a:pPr fontAlgn="base">
                <a:spcBef>
                  <a:spcPct val="0"/>
                </a:spcBef>
                <a:spcAft>
                  <a:spcPct val="0"/>
                </a:spcAft>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B5AEA-A784-4743-AC22-F5F06E5A22F3}" type="slidenum">
              <a:rPr lang="en-US"/>
              <a:pPr fontAlgn="base">
                <a:spcBef>
                  <a:spcPct val="0"/>
                </a:spcBef>
                <a:spcAft>
                  <a:spcPct val="0"/>
                </a:spcAft>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67AC98-94B1-44E5-9615-D6CD79CDBC14}"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084E6F-A9E1-4D37-B8A8-BA2FF099CB24}" type="slidenum">
              <a:rPr lang="en-US"/>
              <a:pPr fontAlgn="base">
                <a:spcBef>
                  <a:spcPct val="0"/>
                </a:spcBef>
                <a:spcAft>
                  <a:spcPct val="0"/>
                </a:spcAft>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6C861D-9D9C-47A1-AD5F-00410BE4D446}" type="slidenum">
              <a:rPr lang="en-US"/>
              <a:pPr fontAlgn="base">
                <a:spcBef>
                  <a:spcPct val="0"/>
                </a:spcBef>
                <a:spcAft>
                  <a:spcPct val="0"/>
                </a:spcAft>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6D9E2-2F20-4FBE-AED6-B7A68B4D68E7}" type="slidenum">
              <a:rPr lang="en-US"/>
              <a:pPr fontAlgn="base">
                <a:spcBef>
                  <a:spcPct val="0"/>
                </a:spcBef>
                <a:spcAft>
                  <a:spcPct val="0"/>
                </a:spcAft>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4E195F-1E07-4B13-A0A1-DEF7CDF859D3}" type="slidenum">
              <a:rPr lang="en-US"/>
              <a:pPr fontAlgn="base">
                <a:spcBef>
                  <a:spcPct val="0"/>
                </a:spcBef>
                <a:spcAft>
                  <a:spcPct val="0"/>
                </a:spcAft>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BEB6BA-328F-413C-B0F9-B06927E9A535}"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Lived 300 years BC</a:t>
            </a:r>
          </a:p>
          <a:p>
            <a:pPr eaLnBrk="1" hangingPunct="1">
              <a:spcBef>
                <a:spcPct val="0"/>
              </a:spcBef>
            </a:pPr>
            <a:r>
              <a:rPr lang="en-US" smtClean="0"/>
              <a:t>Greek philosopher</a:t>
            </a:r>
          </a:p>
          <a:p>
            <a:pPr eaLnBrk="1" hangingPunct="1">
              <a:spcBef>
                <a:spcPct val="0"/>
              </a:spcBef>
            </a:pPr>
            <a:r>
              <a:rPr lang="en-US" smtClean="0"/>
              <a:t>Wrote extensively: theater, poetry, metaphysics, physics, biology, zoology, music, gov’t, ethics, AND logic/rhetoric</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7A82BC-2668-4266-8727-1D0F251B10B2}"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7D9327-CDBD-4957-B75F-16305800D57A}"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431870-5D23-4C4C-8FBF-4C5DF9E15B36}"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F1288C-F311-4D85-8DAF-F416302218EF}"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9FF0B4-BB27-4C5B-9887-02AF569DF00C}" type="slidenum">
              <a:rPr lang="en-US"/>
              <a:pPr fontAlgn="base">
                <a:spcBef>
                  <a:spcPct val="0"/>
                </a:spcBef>
                <a:spcAft>
                  <a:spcPct val="0"/>
                </a:spcAft>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C2310-72E2-40CD-85D5-038EB3C4C59B}" type="slidenum">
              <a:rPr lang="en-US"/>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F1606F3B-49D1-4DD4-BBAD-61740BB52209}" type="datetimeFigureOut">
              <a:rPr/>
              <a:pPr>
                <a:defRPr/>
              </a:pPr>
              <a:t>10/13/2011</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258629B6-89A2-4020-A494-0A244F169BE3}"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44E75F4B-7A64-4BF3-AC15-EB0D9615B610}" type="datetimeFigureOut">
              <a:rPr lang="en-US"/>
              <a:pPr>
                <a:defRPr/>
              </a:pPr>
              <a:t>9/25/2015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A98B66FE-F17D-4742-8F2A-E9FE6A3DE8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BE544930-EB89-4964-AA06-87D3989B9F96}" type="datetimeFigureOut">
              <a:rPr lang="en-US"/>
              <a:pPr>
                <a:defRPr/>
              </a:pPr>
              <a:t>9/25/2015</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CF31C1D1-DCC8-461C-B653-8C4BDC3B7F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86FC8362-3750-4E55-8C6F-F2C07ED7E24C}" type="datetimeFigureOut">
              <a:rPr lang="en-US"/>
              <a:pPr>
                <a:defRPr/>
              </a:pPr>
              <a:t>9/25/2015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28FA81E1-1219-4669-846E-73F8D669B6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57126D2F-2C73-4C0B-8ACE-1DA97B65D2A2}" type="datetimeFigureOut">
              <a:rPr lang="en-US"/>
              <a:pPr>
                <a:defRPr/>
              </a:pPr>
              <a:t>9/25/2015</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67D29DCF-24AC-4B78-A924-5305021B08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65CE699F-2B39-4C9B-A99F-805DD5112398}" type="datetimeFigureOut">
              <a:rPr lang="en-US"/>
              <a:pPr>
                <a:defRPr/>
              </a:pPr>
              <a:t>9/25/2015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1D1771D4-A3B8-459D-AB9F-F6BBF55A04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A33E322F-D109-49BE-85B1-41096CE65ED4}" type="datetimeFigureOut">
              <a:rPr lang="en-US"/>
              <a:pPr>
                <a:defRPr/>
              </a:pPr>
              <a:t>9/25/2015</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BE778F3-C617-41D5-B795-2A5D4D8F4A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C57C9019-2DD4-4105-8017-13388CD28CEE}" type="datetimeFigureOut">
              <a:rPr lang="en-US"/>
              <a:pPr>
                <a:defRPr/>
              </a:pPr>
              <a:t>9/25/2015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4C5AD9FE-BF5D-4DB1-BF6F-8F55933CEF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C6175F6A-33D4-410C-B9CB-9E76BAE99375}" type="datetimeFigureOut">
              <a:rPr lang="en-US"/>
              <a:pPr>
                <a:defRPr/>
              </a:pPr>
              <a:t>9/25/2015</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9B466A85-F845-4ED8-BA7A-D35555B694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E7078A0-8230-4429-8C6C-633AD3D7FFAA}" type="datetimeFigureOut">
              <a:rPr lang="en-US"/>
              <a:pPr>
                <a:defRPr/>
              </a:pPr>
              <a:t>9/25/2015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62E8CE60-FD7B-49EC-ADD6-5F25D3D53E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55D74D3-EF0E-4A62-B52D-A38D678D5350}" type="datetimeFigureOut">
              <a:rPr lang="en-US"/>
              <a:pPr>
                <a:defRPr/>
              </a:pPr>
              <a:t>9/25/2015</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6005F7C2-6A44-4CB1-BA64-7B78640F5E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FE7271F9-011A-4AEB-8513-51D633014834}" type="datetimeFigureOut">
              <a:rPr lang="en-US"/>
              <a:pPr>
                <a:defRPr/>
              </a:pPr>
              <a:t>9/25/2015</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DC74FE93-330F-4B0D-A867-4C3FF5400E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75"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Documents%20and%20Settings\sdehart\My%20Documents\AP\Argument%20Presentation\The%20Argument%20Clinic.wm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05400"/>
            <a:ext cx="4953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2" name="Subtitle 2"/>
          <p:cNvSpPr>
            <a:spLocks noGrp="1"/>
          </p:cNvSpPr>
          <p:nvPr>
            <p:ph type="subTitle" idx="1"/>
          </p:nvPr>
        </p:nvSpPr>
        <p:spPr>
          <a:xfrm>
            <a:off x="3352800" y="3276600"/>
            <a:ext cx="5180013" cy="2784475"/>
          </a:xfrm>
        </p:spPr>
        <p:txBody>
          <a:bodyPr/>
          <a:lstStyle/>
          <a:p>
            <a:pPr eaLnBrk="1" hangingPunct="1">
              <a:lnSpc>
                <a:spcPct val="90000"/>
              </a:lnSpc>
            </a:pPr>
            <a:r>
              <a:rPr lang="en-US" sz="2000" smtClean="0"/>
              <a:t>How to Win On the</a:t>
            </a:r>
          </a:p>
          <a:p>
            <a:pPr eaLnBrk="1" hangingPunct="1">
              <a:lnSpc>
                <a:spcPct val="90000"/>
              </a:lnSpc>
            </a:pPr>
            <a:r>
              <a:rPr lang="en-US" sz="2000" smtClean="0"/>
              <a:t>AP Exam</a:t>
            </a:r>
          </a:p>
          <a:p>
            <a:pPr eaLnBrk="1" hangingPunct="1">
              <a:lnSpc>
                <a:spcPct val="90000"/>
              </a:lnSpc>
            </a:pPr>
            <a:endParaRPr lang="en-US" sz="2000" smtClean="0"/>
          </a:p>
          <a:p>
            <a:pPr eaLnBrk="1" hangingPunct="1">
              <a:lnSpc>
                <a:spcPct val="90000"/>
              </a:lnSpc>
            </a:pPr>
            <a:r>
              <a:rPr lang="en-US" sz="2000" smtClean="0"/>
              <a:t>Mr. Shawn DeHart</a:t>
            </a:r>
          </a:p>
          <a:p>
            <a:pPr eaLnBrk="1" hangingPunct="1">
              <a:lnSpc>
                <a:spcPct val="90000"/>
              </a:lnSpc>
            </a:pPr>
            <a:r>
              <a:rPr lang="en-US" sz="2000" smtClean="0"/>
              <a:t>Peabody Veterans</a:t>
            </a:r>
          </a:p>
          <a:p>
            <a:pPr eaLnBrk="1" hangingPunct="1">
              <a:lnSpc>
                <a:spcPct val="90000"/>
              </a:lnSpc>
            </a:pPr>
            <a:r>
              <a:rPr lang="en-US" sz="2000" smtClean="0"/>
              <a:t>Memorial High School</a:t>
            </a:r>
          </a:p>
          <a:p>
            <a:pPr eaLnBrk="1" hangingPunct="1">
              <a:lnSpc>
                <a:spcPct val="90000"/>
              </a:lnSpc>
            </a:pPr>
            <a:endParaRPr lang="en-US" sz="2000" smtClean="0"/>
          </a:p>
          <a:p>
            <a:pPr eaLnBrk="1" hangingPunct="1">
              <a:lnSpc>
                <a:spcPct val="90000"/>
              </a:lnSpc>
            </a:pPr>
            <a:r>
              <a:rPr lang="en-US" sz="2000" smtClean="0"/>
              <a:t>(adapted from Mr. Nate Leland)</a:t>
            </a:r>
          </a:p>
        </p:txBody>
      </p:sp>
      <p:pic>
        <p:nvPicPr>
          <p:cNvPr id="15363" name="Picture 2"/>
          <p:cNvPicPr>
            <a:picLocks noChangeAspect="1" noChangeArrowheads="1"/>
          </p:cNvPicPr>
          <p:nvPr/>
        </p:nvPicPr>
        <p:blipFill>
          <a:blip r:embed="rId3" cstate="print"/>
          <a:srcRect/>
          <a:stretch>
            <a:fillRect/>
          </a:stretch>
        </p:blipFill>
        <p:spPr bwMode="auto">
          <a:xfrm>
            <a:off x="381000" y="457200"/>
            <a:ext cx="4953000" cy="5105400"/>
          </a:xfrm>
          <a:prstGeom prst="rect">
            <a:avLst/>
          </a:prstGeom>
          <a:noFill/>
          <a:ln w="9525">
            <a:noFill/>
            <a:miter lim="800000"/>
            <a:headEnd/>
            <a:tailEnd/>
          </a:ln>
        </p:spPr>
      </p:pic>
      <p:sp>
        <p:nvSpPr>
          <p:cNvPr id="15364" name="WordArt 6"/>
          <p:cNvSpPr>
            <a:spLocks noChangeArrowheads="1" noChangeShapeType="1" noTextEdit="1"/>
          </p:cNvSpPr>
          <p:nvPr/>
        </p:nvSpPr>
        <p:spPr bwMode="auto">
          <a:xfrm>
            <a:off x="6477000" y="2438400"/>
            <a:ext cx="1838325"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Argument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4000" y="1406525"/>
          <a:ext cx="7645400" cy="5253038"/>
        </p:xfrm>
        <a:graphic>
          <a:graphicData uri="http://schemas.openxmlformats.org/drawingml/2006/chart">
            <c:chart xmlns:c="http://schemas.openxmlformats.org/drawingml/2006/chart" xmlns:r="http://schemas.openxmlformats.org/officeDocument/2006/relationships" r:id="rId3"/>
          </a:graphicData>
        </a:graphic>
      </p:graphicFrame>
      <p:sp>
        <p:nvSpPr>
          <p:cNvPr id="32770" name="WordArt 4"/>
          <p:cNvSpPr>
            <a:spLocks noChangeArrowheads="1" noChangeShapeType="1" noTextEdit="1"/>
          </p:cNvSpPr>
          <p:nvPr/>
        </p:nvSpPr>
        <p:spPr bwMode="auto">
          <a:xfrm>
            <a:off x="609600" y="609600"/>
            <a:ext cx="36576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chemeClr val="accent1"/>
                    </a:gs>
                    <a:gs pos="100000">
                      <a:schemeClr val="tx1"/>
                    </a:gs>
                  </a:gsLst>
                  <a:path path="rect">
                    <a:fillToRect l="50000" t="50000" r="50000" b="50000"/>
                  </a:path>
                </a:gradFill>
                <a:effectLst>
                  <a:outerShdw dist="35921" dir="2700000" algn="ctr" rotWithShape="0">
                    <a:srgbClr val="C0C0C0">
                      <a:alpha val="79999"/>
                    </a:srgbClr>
                  </a:outerShdw>
                </a:effectLst>
                <a:latin typeface="Impact"/>
              </a:rPr>
              <a:t>Plan, Plan,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57200" y="2667000"/>
            <a:ext cx="7239000" cy="3789363"/>
          </a:xfrm>
        </p:spPr>
        <p:txBody>
          <a:bodyPr/>
          <a:lstStyle/>
          <a:p>
            <a:pPr eaLnBrk="1" hangingPunct="1"/>
            <a:r>
              <a:rPr lang="en-US" dirty="0" smtClean="0"/>
              <a:t>Read carefully</a:t>
            </a:r>
          </a:p>
          <a:p>
            <a:pPr eaLnBrk="1" hangingPunct="1"/>
            <a:r>
              <a:rPr lang="en-US" dirty="0" smtClean="0"/>
              <a:t>Highlight important words</a:t>
            </a:r>
          </a:p>
          <a:p>
            <a:pPr eaLnBrk="1" hangingPunct="1"/>
            <a:r>
              <a:rPr lang="en-US" dirty="0" smtClean="0"/>
              <a:t>Determine if a position is being taken</a:t>
            </a:r>
          </a:p>
        </p:txBody>
      </p:sp>
      <p:sp>
        <p:nvSpPr>
          <p:cNvPr id="34818" name="WordArt 4"/>
          <p:cNvSpPr>
            <a:spLocks noChangeArrowheads="1" noChangeShapeType="1" noTextEdit="1"/>
          </p:cNvSpPr>
          <p:nvPr/>
        </p:nvSpPr>
        <p:spPr bwMode="auto">
          <a:xfrm>
            <a:off x="457200" y="1600200"/>
            <a:ext cx="4657725"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1. Understand the Prompt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2590800"/>
            <a:ext cx="7239000" cy="3865563"/>
          </a:xfrm>
        </p:spPr>
        <p:txBody>
          <a:bodyPr/>
          <a:lstStyle/>
          <a:p>
            <a:pPr eaLnBrk="1" hangingPunct="1"/>
            <a:r>
              <a:rPr lang="en-US" smtClean="0"/>
              <a:t>Do I AGREE with the position?</a:t>
            </a:r>
          </a:p>
          <a:p>
            <a:pPr eaLnBrk="1" hangingPunct="1"/>
            <a:r>
              <a:rPr lang="en-US" smtClean="0"/>
              <a:t>Do I DISAGREE with the position?</a:t>
            </a:r>
          </a:p>
          <a:p>
            <a:pPr eaLnBrk="1" hangingPunct="1"/>
            <a:r>
              <a:rPr lang="en-US" smtClean="0"/>
              <a:t>Do I want to QUALIFY the position?</a:t>
            </a:r>
          </a:p>
          <a:p>
            <a:pPr eaLnBrk="1" hangingPunct="1"/>
            <a:r>
              <a:rPr lang="en-US" smtClean="0"/>
              <a:t>Embrace COMPLEXITY!</a:t>
            </a:r>
          </a:p>
          <a:p>
            <a:pPr eaLnBrk="1" hangingPunct="1"/>
            <a:endParaRPr lang="en-US" smtClean="0"/>
          </a:p>
          <a:p>
            <a:pPr eaLnBrk="1" hangingPunct="1"/>
            <a:endParaRPr lang="en-US" smtClean="0"/>
          </a:p>
        </p:txBody>
      </p:sp>
      <p:sp>
        <p:nvSpPr>
          <p:cNvPr id="36866" name="WordArt 4"/>
          <p:cNvSpPr>
            <a:spLocks noChangeArrowheads="1" noChangeShapeType="1" noTextEdit="1"/>
          </p:cNvSpPr>
          <p:nvPr/>
        </p:nvSpPr>
        <p:spPr bwMode="auto">
          <a:xfrm>
            <a:off x="609600" y="1524000"/>
            <a:ext cx="2752725"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2. Take a Stand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Defend, Challenge, or Qualify?</a:t>
            </a:r>
            <a:br>
              <a:rPr lang="en-US" sz="36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br>
            <a:endParaRPr lang="en-US" dirty="0"/>
          </a:p>
        </p:txBody>
      </p:sp>
      <p:sp>
        <p:nvSpPr>
          <p:cNvPr id="3" name="Content Placeholder 2"/>
          <p:cNvSpPr>
            <a:spLocks noGrp="1"/>
          </p:cNvSpPr>
          <p:nvPr>
            <p:ph idx="1"/>
          </p:nvPr>
        </p:nvSpPr>
        <p:spPr/>
        <p:txBody>
          <a:bodyPr/>
          <a:lstStyle/>
          <a:p>
            <a:r>
              <a:rPr lang="en-US" b="1" dirty="0" smtClean="0"/>
              <a:t>Defend </a:t>
            </a:r>
            <a:r>
              <a:rPr lang="en-US" dirty="0" smtClean="0"/>
              <a:t> - You agree with what is written.  All your evidence supports this viewpoint.</a:t>
            </a:r>
          </a:p>
          <a:p>
            <a:r>
              <a:rPr lang="en-US" b="1" dirty="0" smtClean="0"/>
              <a:t>Challenge</a:t>
            </a:r>
            <a:r>
              <a:rPr lang="en-US" dirty="0" smtClean="0"/>
              <a:t> – You disagree with what is written.  All your evidence disproves the viewpoint.</a:t>
            </a:r>
          </a:p>
          <a:p>
            <a:r>
              <a:rPr lang="en-US" b="1" dirty="0" smtClean="0"/>
              <a:t>Qualify</a:t>
            </a:r>
            <a:r>
              <a:rPr lang="en-US" dirty="0" smtClean="0"/>
              <a:t> – You agree with part of the view and disagree with part of it.  Your evidence both supports and refutes the provided viewpoint.</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
            </a:r>
            <a:br>
              <a:rPr lang="en-US" sz="40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br>
            <a:endParaRPr lang="en-US" dirty="0"/>
          </a:p>
        </p:txBody>
      </p:sp>
      <p:sp>
        <p:nvSpPr>
          <p:cNvPr id="3" name="Content Placeholder 2"/>
          <p:cNvSpPr>
            <a:spLocks noGrp="1"/>
          </p:cNvSpPr>
          <p:nvPr>
            <p:ph idx="1"/>
          </p:nvPr>
        </p:nvSpPr>
        <p:spPr>
          <a:xfrm>
            <a:off x="457200" y="1609725"/>
            <a:ext cx="7239000" cy="828675"/>
          </a:xfrm>
        </p:spPr>
        <p:txBody>
          <a:bodyPr/>
          <a:lstStyle/>
          <a:p>
            <a:r>
              <a:rPr lang="en-US" sz="3200" dirty="0" smtClean="0"/>
              <a:t>Honesty is the best policy.</a:t>
            </a:r>
          </a:p>
          <a:p>
            <a:pPr>
              <a:buNone/>
            </a:pPr>
            <a:endParaRPr lang="en-US" dirty="0"/>
          </a:p>
        </p:txBody>
      </p:sp>
      <p:sp>
        <p:nvSpPr>
          <p:cNvPr id="4" name="Rectangle 3"/>
          <p:cNvSpPr/>
          <p:nvPr/>
        </p:nvSpPr>
        <p:spPr>
          <a:xfrm>
            <a:off x="533400" y="381000"/>
            <a:ext cx="7010400" cy="1200329"/>
          </a:xfrm>
          <a:prstGeom prst="rect">
            <a:avLst/>
          </a:prstGeom>
        </p:spPr>
        <p:txBody>
          <a:bodyPr wrap="square">
            <a:spAutoFit/>
          </a:bodyPr>
          <a:lstStyle/>
          <a:p>
            <a:r>
              <a:rPr lang="en-US" sz="36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Defend, Challenge, or Qualify?</a:t>
            </a:r>
            <a:br>
              <a:rPr lang="en-US" sz="36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br>
            <a:endParaRPr lang="en-US" sz="3600" dirty="0"/>
          </a:p>
        </p:txBody>
      </p:sp>
      <p:sp>
        <p:nvSpPr>
          <p:cNvPr id="5" name="Content Placeholder 2"/>
          <p:cNvSpPr txBox="1">
            <a:spLocks/>
          </p:cNvSpPr>
          <p:nvPr/>
        </p:nvSpPr>
        <p:spPr bwMode="auto">
          <a:xfrm>
            <a:off x="457200" y="2976563"/>
            <a:ext cx="7239000" cy="82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Killing people is wrong.</a:t>
            </a:r>
          </a:p>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457200" y="4343400"/>
            <a:ext cx="7239000" cy="82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People should never</a:t>
            </a:r>
            <a:r>
              <a:rPr kumimoji="0" lang="en-US" sz="3200" b="0" i="0" u="none" strike="noStrike" kern="1200" cap="none" spc="0" normalizeH="0" noProof="0" dirty="0" smtClean="0">
                <a:ln>
                  <a:noFill/>
                </a:ln>
                <a:solidFill>
                  <a:schemeClr val="tx1"/>
                </a:solidFill>
                <a:effectLst/>
                <a:uLnTx/>
                <a:uFillTx/>
                <a:latin typeface="+mn-lt"/>
                <a:ea typeface="+mn-ea"/>
                <a:cs typeface="+mn-cs"/>
              </a:rPr>
              <a:t> break laws.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“Write an essay in which you </a:t>
            </a:r>
            <a:r>
              <a:rPr lang="en-US" b="1" dirty="0" smtClean="0"/>
              <a:t>evaluate the pros and cons</a:t>
            </a:r>
            <a:r>
              <a:rPr lang="en-US" dirty="0" smtClean="0"/>
              <a:t> of corporate sponsorship…”</a:t>
            </a:r>
          </a:p>
          <a:p>
            <a:endParaRPr lang="en-US" dirty="0" smtClean="0"/>
          </a:p>
          <a:p>
            <a:pPr>
              <a:buNone/>
            </a:pPr>
            <a:endParaRPr lang="en-US" dirty="0" smtClean="0"/>
          </a:p>
          <a:p>
            <a:r>
              <a:rPr lang="en-US" dirty="0" smtClean="0"/>
              <a:t>“Write an essay that </a:t>
            </a:r>
            <a:r>
              <a:rPr lang="en-US" b="1" dirty="0" smtClean="0"/>
              <a:t>examines the extent to which</a:t>
            </a:r>
            <a:r>
              <a:rPr lang="en-US" dirty="0" smtClean="0"/>
              <a:t> Paine’s characterization of America </a:t>
            </a:r>
            <a:r>
              <a:rPr lang="en-US" b="1" dirty="0" smtClean="0"/>
              <a:t>holds true </a:t>
            </a:r>
            <a:r>
              <a:rPr lang="en-US" dirty="0" smtClean="0"/>
              <a:t>today…”</a:t>
            </a:r>
          </a:p>
          <a:p>
            <a:endParaRPr lang="en-US" dirty="0"/>
          </a:p>
        </p:txBody>
      </p:sp>
      <p:sp>
        <p:nvSpPr>
          <p:cNvPr id="5" name="Rectangle 4"/>
          <p:cNvSpPr/>
          <p:nvPr/>
        </p:nvSpPr>
        <p:spPr>
          <a:xfrm>
            <a:off x="457200" y="609600"/>
            <a:ext cx="7239000" cy="830997"/>
          </a:xfrm>
          <a:prstGeom prst="rect">
            <a:avLst/>
          </a:prstGeom>
        </p:spPr>
        <p:txBody>
          <a:bodyPr wrap="square">
            <a:spAutoFit/>
          </a:bodyPr>
          <a:lstStyle/>
          <a:p>
            <a:pPr algn="ctr"/>
            <a:r>
              <a:rPr lang="en-US" sz="4800" kern="10" dirty="0" smtClean="0">
                <a:ln w="9525">
                  <a:noFill/>
                  <a:round/>
                  <a:headEnd/>
                  <a:tailEnd/>
                </a:ln>
                <a:gradFill rotWithShape="1">
                  <a:gsLst>
                    <a:gs pos="0">
                      <a:schemeClr val="accent1"/>
                    </a:gs>
                    <a:gs pos="100000">
                      <a:schemeClr val="tx1"/>
                    </a:gs>
                  </a:gsLst>
                  <a:path path="rect">
                    <a:fillToRect l="50000" t="50000" r="50000" b="50000"/>
                  </a:path>
                </a:gradFill>
                <a:effectLst>
                  <a:outerShdw dist="35921" dir="2700000" algn="ctr" rotWithShape="0">
                    <a:srgbClr val="C0C0C0">
                      <a:alpha val="79999"/>
                    </a:srgbClr>
                  </a:outerShdw>
                </a:effectLst>
                <a:latin typeface="Impact"/>
              </a:rPr>
              <a:t>A Rose by Any Other Name…</a:t>
            </a:r>
            <a:endParaRPr lang="en-US" sz="4800" kern="10" dirty="0">
              <a:ln w="9525">
                <a:noFill/>
                <a:round/>
                <a:headEnd/>
                <a:tailEnd/>
              </a:ln>
              <a:gradFill rotWithShape="1">
                <a:gsLst>
                  <a:gs pos="0">
                    <a:schemeClr val="accent1"/>
                  </a:gs>
                  <a:gs pos="100000">
                    <a:schemeClr val="tx1"/>
                  </a:gs>
                </a:gsLst>
                <a:path path="rect">
                  <a:fillToRect l="50000" t="50000" r="50000" b="50000"/>
                </a:path>
              </a:gradFill>
              <a:effectLst>
                <a:outerShdw dist="35921" dir="2700000" algn="ctr" rotWithShape="0">
                  <a:srgbClr val="C0C0C0">
                    <a:alpha val="79999"/>
                  </a:srgbClr>
                </a:outerShdw>
              </a:effectLst>
              <a:latin typeface="Impac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533400" y="2438400"/>
            <a:ext cx="1981200" cy="41910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Cultural knowledge</a:t>
            </a:r>
          </a:p>
          <a:p>
            <a:pPr fontAlgn="auto">
              <a:spcBef>
                <a:spcPts val="0"/>
              </a:spcBef>
              <a:spcAft>
                <a:spcPts val="0"/>
              </a:spcAft>
              <a:defRPr/>
            </a:pPr>
            <a:endParaRPr lang="en-US" dirty="0"/>
          </a:p>
          <a:p>
            <a:pPr fontAlgn="auto">
              <a:spcBef>
                <a:spcPts val="0"/>
              </a:spcBef>
              <a:spcAft>
                <a:spcPts val="0"/>
              </a:spcAft>
              <a:defRPr/>
            </a:pPr>
            <a:r>
              <a:rPr lang="en-US" dirty="0"/>
              <a:t>Historical events</a:t>
            </a:r>
          </a:p>
          <a:p>
            <a:pPr fontAlgn="auto">
              <a:spcBef>
                <a:spcPts val="0"/>
              </a:spcBef>
              <a:spcAft>
                <a:spcPts val="0"/>
              </a:spcAft>
              <a:defRPr/>
            </a:pPr>
            <a:endParaRPr lang="en-US" dirty="0"/>
          </a:p>
          <a:p>
            <a:pPr fontAlgn="auto">
              <a:spcBef>
                <a:spcPts val="0"/>
              </a:spcBef>
              <a:spcAft>
                <a:spcPts val="0"/>
              </a:spcAft>
              <a:defRPr/>
            </a:pPr>
            <a:r>
              <a:rPr lang="en-US" dirty="0"/>
              <a:t>Current events</a:t>
            </a:r>
          </a:p>
          <a:p>
            <a:pPr fontAlgn="auto">
              <a:spcBef>
                <a:spcPts val="0"/>
              </a:spcBef>
              <a:spcAft>
                <a:spcPts val="0"/>
              </a:spcAft>
              <a:buFont typeface="Arial" pitchFamily="34" charset="0"/>
              <a:buChar char="•"/>
              <a:defRPr/>
            </a:pPr>
            <a:endParaRPr lang="en-US" dirty="0"/>
          </a:p>
        </p:txBody>
      </p:sp>
      <p:sp>
        <p:nvSpPr>
          <p:cNvPr id="5" name="Snip Same Side Corner Rectangle 4"/>
          <p:cNvSpPr/>
          <p:nvPr/>
        </p:nvSpPr>
        <p:spPr>
          <a:xfrm>
            <a:off x="3124200" y="2438400"/>
            <a:ext cx="1981200" cy="41910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Your  own observations</a:t>
            </a:r>
          </a:p>
          <a:p>
            <a:pPr fontAlgn="auto">
              <a:spcBef>
                <a:spcPts val="0"/>
              </a:spcBef>
              <a:spcAft>
                <a:spcPts val="0"/>
              </a:spcAft>
              <a:defRPr/>
            </a:pPr>
            <a:endParaRPr lang="en-US" dirty="0"/>
          </a:p>
          <a:p>
            <a:pPr fontAlgn="auto">
              <a:spcBef>
                <a:spcPts val="0"/>
              </a:spcBef>
              <a:spcAft>
                <a:spcPts val="0"/>
              </a:spcAft>
              <a:defRPr/>
            </a:pPr>
            <a:r>
              <a:rPr lang="en-US" dirty="0"/>
              <a:t>What you’ve seen on TV, the internet, </a:t>
            </a:r>
          </a:p>
          <a:p>
            <a:pPr fontAlgn="auto">
              <a:spcBef>
                <a:spcPts val="0"/>
              </a:spcBef>
              <a:spcAft>
                <a:spcPts val="0"/>
              </a:spcAft>
              <a:defRPr/>
            </a:pPr>
            <a:r>
              <a:rPr lang="en-US" dirty="0"/>
              <a:t>heard on the radio </a:t>
            </a:r>
          </a:p>
        </p:txBody>
      </p:sp>
      <p:sp>
        <p:nvSpPr>
          <p:cNvPr id="6" name="Snip Same Side Corner Rectangle 5"/>
          <p:cNvSpPr/>
          <p:nvPr/>
        </p:nvSpPr>
        <p:spPr>
          <a:xfrm>
            <a:off x="5715000" y="2438400"/>
            <a:ext cx="1981200" cy="41910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Personal experiences</a:t>
            </a:r>
          </a:p>
        </p:txBody>
      </p:sp>
      <p:grpSp>
        <p:nvGrpSpPr>
          <p:cNvPr id="10" name="Group 9"/>
          <p:cNvGrpSpPr>
            <a:grpSpLocks/>
          </p:cNvGrpSpPr>
          <p:nvPr/>
        </p:nvGrpSpPr>
        <p:grpSpPr bwMode="auto">
          <a:xfrm>
            <a:off x="533400" y="1600200"/>
            <a:ext cx="7162800" cy="762000"/>
            <a:chOff x="533400" y="1600200"/>
            <a:chExt cx="7162800" cy="762000"/>
          </a:xfrm>
        </p:grpSpPr>
        <p:sp>
          <p:nvSpPr>
            <p:cNvPr id="7" name="Rectangle 6"/>
            <p:cNvSpPr/>
            <p:nvPr/>
          </p:nvSpPr>
          <p:spPr>
            <a:xfrm>
              <a:off x="533400" y="1600200"/>
              <a:ext cx="1981200" cy="762000"/>
            </a:xfrm>
            <a:prstGeom prst="rect">
              <a:avLst/>
            </a:prstGeom>
            <a:solidFill>
              <a:srgbClr val="836FF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Learned</a:t>
              </a:r>
            </a:p>
          </p:txBody>
        </p:sp>
        <p:sp>
          <p:nvSpPr>
            <p:cNvPr id="8" name="Rectangle 7"/>
            <p:cNvSpPr/>
            <p:nvPr/>
          </p:nvSpPr>
          <p:spPr>
            <a:xfrm>
              <a:off x="3124200" y="1600200"/>
              <a:ext cx="1981200" cy="762000"/>
            </a:xfrm>
            <a:prstGeom prst="rect">
              <a:avLst/>
            </a:prstGeom>
            <a:solidFill>
              <a:srgbClr val="836FF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Seen</a:t>
              </a:r>
            </a:p>
          </p:txBody>
        </p:sp>
        <p:sp>
          <p:nvSpPr>
            <p:cNvPr id="9" name="Rectangle 8"/>
            <p:cNvSpPr/>
            <p:nvPr/>
          </p:nvSpPr>
          <p:spPr>
            <a:xfrm>
              <a:off x="5715000" y="1600200"/>
              <a:ext cx="1981200" cy="762000"/>
            </a:xfrm>
            <a:prstGeom prst="rect">
              <a:avLst/>
            </a:prstGeom>
            <a:solidFill>
              <a:srgbClr val="836FF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Done</a:t>
              </a:r>
            </a:p>
          </p:txBody>
        </p:sp>
      </p:grpSp>
      <p:sp>
        <p:nvSpPr>
          <p:cNvPr id="38917" name="WordArt 10"/>
          <p:cNvSpPr>
            <a:spLocks noChangeArrowheads="1" noChangeShapeType="1" noTextEdit="1"/>
          </p:cNvSpPr>
          <p:nvPr/>
        </p:nvSpPr>
        <p:spPr bwMode="auto">
          <a:xfrm>
            <a:off x="685800" y="533400"/>
            <a:ext cx="405765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3. Support Your 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p:txBody>
          <a:bodyPr/>
          <a:lstStyle/>
          <a:p>
            <a:pPr eaLnBrk="1" hangingPunct="1"/>
            <a:r>
              <a:rPr lang="en-US" smtClean="0"/>
              <a:t>Facts</a:t>
            </a:r>
          </a:p>
          <a:p>
            <a:pPr eaLnBrk="1" hangingPunct="1"/>
            <a:r>
              <a:rPr lang="en-US" smtClean="0"/>
              <a:t>Statistics</a:t>
            </a:r>
          </a:p>
          <a:p>
            <a:pPr eaLnBrk="1" hangingPunct="1"/>
            <a:r>
              <a:rPr lang="en-US" smtClean="0"/>
              <a:t>Quotations</a:t>
            </a:r>
          </a:p>
          <a:p>
            <a:pPr eaLnBrk="1" hangingPunct="1"/>
            <a:r>
              <a:rPr lang="en-US" smtClean="0"/>
              <a:t>Dialogue</a:t>
            </a:r>
          </a:p>
          <a:p>
            <a:pPr eaLnBrk="1" hangingPunct="1"/>
            <a:r>
              <a:rPr lang="en-US" smtClean="0"/>
              <a:t>Definitions</a:t>
            </a:r>
          </a:p>
          <a:p>
            <a:pPr eaLnBrk="1" hangingPunct="1"/>
            <a:r>
              <a:rPr lang="en-US" smtClean="0"/>
              <a:t>Examples</a:t>
            </a:r>
          </a:p>
          <a:p>
            <a:pPr eaLnBrk="1" hangingPunct="1"/>
            <a:r>
              <a:rPr lang="en-US" smtClean="0"/>
              <a:t>Anecdotes</a:t>
            </a:r>
          </a:p>
          <a:p>
            <a:pPr eaLnBrk="1" hangingPunct="1"/>
            <a:endParaRPr lang="en-US" smtClean="0"/>
          </a:p>
          <a:p>
            <a:pPr eaLnBrk="1" hangingPunct="1"/>
            <a:r>
              <a:rPr lang="en-US" u="sng" smtClean="0"/>
              <a:t>Anything</a:t>
            </a:r>
            <a:r>
              <a:rPr lang="en-US" smtClean="0"/>
              <a:t> that supports your position</a:t>
            </a:r>
          </a:p>
        </p:txBody>
      </p:sp>
      <p:sp>
        <p:nvSpPr>
          <p:cNvPr id="40962" name="WordArt 4"/>
          <p:cNvSpPr>
            <a:spLocks noChangeArrowheads="1" noChangeShapeType="1" noTextEdit="1"/>
          </p:cNvSpPr>
          <p:nvPr/>
        </p:nvSpPr>
        <p:spPr bwMode="auto">
          <a:xfrm>
            <a:off x="685800" y="685800"/>
            <a:ext cx="3048000" cy="762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What's Allowed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457200" y="1609725"/>
            <a:ext cx="7543800" cy="4846638"/>
          </a:xfrm>
        </p:spPr>
        <p:txBody>
          <a:bodyPr/>
          <a:lstStyle/>
          <a:p>
            <a:pPr eaLnBrk="1" hangingPunct="1"/>
            <a:r>
              <a:rPr lang="en-US" dirty="0" smtClean="0"/>
              <a:t>NPR on the way to/from school (89.7/90.9)</a:t>
            </a:r>
          </a:p>
          <a:p>
            <a:pPr eaLnBrk="1" hangingPunct="1"/>
            <a:r>
              <a:rPr lang="en-US" dirty="0" smtClean="0"/>
              <a:t>Watch the news on TV at night</a:t>
            </a:r>
          </a:p>
          <a:p>
            <a:pPr eaLnBrk="1" hangingPunct="1"/>
            <a:r>
              <a:rPr lang="en-US" dirty="0" smtClean="0"/>
              <a:t>cnn.com, foxnews.com, </a:t>
            </a:r>
          </a:p>
          <a:p>
            <a:pPr eaLnBrk="1" hangingPunct="1"/>
            <a:r>
              <a:rPr lang="en-US" dirty="0" smtClean="0"/>
              <a:t>boston.com, nytimes.com, washingtonpost.com</a:t>
            </a:r>
          </a:p>
          <a:p>
            <a:pPr eaLnBrk="1" hangingPunct="1"/>
            <a:r>
              <a:rPr lang="en-US" dirty="0" err="1" smtClean="0"/>
              <a:t>feedly</a:t>
            </a:r>
            <a:r>
              <a:rPr lang="en-US" dirty="0" smtClean="0"/>
              <a:t>, </a:t>
            </a:r>
            <a:r>
              <a:rPr lang="en-US" dirty="0" smtClean="0"/>
              <a:t>news360 </a:t>
            </a:r>
            <a:r>
              <a:rPr lang="en-US" dirty="0" smtClean="0"/>
              <a:t>apps</a:t>
            </a:r>
          </a:p>
          <a:p>
            <a:pPr eaLnBrk="1" hangingPunct="1"/>
            <a:r>
              <a:rPr lang="en-US" dirty="0" smtClean="0"/>
              <a:t>Talk to informed adults!</a:t>
            </a:r>
          </a:p>
        </p:txBody>
      </p:sp>
      <p:sp>
        <p:nvSpPr>
          <p:cNvPr id="40962" name="WordArt 4"/>
          <p:cNvSpPr>
            <a:spLocks noChangeArrowheads="1" noChangeShapeType="1" noTextEdit="1"/>
          </p:cNvSpPr>
          <p:nvPr/>
        </p:nvSpPr>
        <p:spPr bwMode="auto">
          <a:xfrm>
            <a:off x="685800" y="685800"/>
            <a:ext cx="6934200" cy="7620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How Do I Become Informed?</a:t>
            </a:r>
            <a:endParaRPr lang="en-US" sz="3600" kern="10" dirty="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endParaRPr>
          </a:p>
        </p:txBody>
      </p:sp>
      <p:pic>
        <p:nvPicPr>
          <p:cNvPr id="2050" name="Picture 2" descr="https://encrypted-tbn1.gstatic.com/images?q=tbn:ANd9GcS43CdHKStYEczMjNtjOavN7wJmxxzx_znLdN9JdJlzN1IKiWw9"/>
          <p:cNvPicPr>
            <a:picLocks noChangeAspect="1" noChangeArrowheads="1"/>
          </p:cNvPicPr>
          <p:nvPr/>
        </p:nvPicPr>
        <p:blipFill>
          <a:blip r:embed="rId3" cstate="print"/>
          <a:srcRect/>
          <a:stretch>
            <a:fillRect/>
          </a:stretch>
        </p:blipFill>
        <p:spPr bwMode="auto">
          <a:xfrm>
            <a:off x="2514600" y="4499678"/>
            <a:ext cx="3200400" cy="212972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4"/>
          <p:cNvSpPr>
            <a:spLocks noGrp="1"/>
          </p:cNvSpPr>
          <p:nvPr>
            <p:ph type="body" idx="1"/>
          </p:nvPr>
        </p:nvSpPr>
        <p:spPr>
          <a:xfrm>
            <a:off x="1066800" y="1905000"/>
            <a:ext cx="6254750" cy="742950"/>
          </a:xfrm>
        </p:spPr>
        <p:txBody>
          <a:bodyPr/>
          <a:lstStyle/>
          <a:p>
            <a:pPr eaLnBrk="1" hangingPunct="1"/>
            <a:endParaRPr lang="en-US" smtClean="0"/>
          </a:p>
        </p:txBody>
      </p:sp>
      <p:sp>
        <p:nvSpPr>
          <p:cNvPr id="43010" name="WordArt 4"/>
          <p:cNvSpPr>
            <a:spLocks noChangeArrowheads="1" noChangeShapeType="1" noTextEdit="1"/>
          </p:cNvSpPr>
          <p:nvPr/>
        </p:nvSpPr>
        <p:spPr bwMode="auto">
          <a:xfrm>
            <a:off x="4038600" y="3124200"/>
            <a:ext cx="3267075" cy="1143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Tips and Tricks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descr="argument5.bmp"/>
          <p:cNvPicPr>
            <a:picLocks noChangeAspect="1"/>
          </p:cNvPicPr>
          <p:nvPr/>
        </p:nvPicPr>
        <p:blipFill>
          <a:blip r:embed="rId3" cstate="print"/>
          <a:srcRect/>
          <a:stretch>
            <a:fillRect/>
          </a:stretch>
        </p:blipFill>
        <p:spPr bwMode="auto">
          <a:xfrm>
            <a:off x="152400" y="152400"/>
            <a:ext cx="2268538" cy="3276600"/>
          </a:xfrm>
          <a:prstGeom prst="rect">
            <a:avLst/>
          </a:prstGeom>
          <a:noFill/>
          <a:ln w="9525">
            <a:noFill/>
            <a:miter lim="800000"/>
            <a:headEnd/>
            <a:tailEnd/>
          </a:ln>
        </p:spPr>
      </p:pic>
      <p:sp>
        <p:nvSpPr>
          <p:cNvPr id="2" name="Title 1"/>
          <p:cNvSpPr>
            <a:spLocks noGrp="1"/>
          </p:cNvSpPr>
          <p:nvPr>
            <p:ph type="title"/>
          </p:nvPr>
        </p:nvSpPr>
        <p:spPr>
          <a:xfrm>
            <a:off x="2667000" y="1143000"/>
            <a:ext cx="7242048" cy="2042160"/>
          </a:xfrm>
        </p:spPr>
        <p:txBody>
          <a:bodyPr/>
          <a:lstStyle/>
          <a:p>
            <a:pPr eaLnBrk="1" fontAlgn="auto" hangingPunct="1">
              <a:spcAft>
                <a:spcPts val="0"/>
              </a:spcAft>
              <a:defRPr/>
            </a:pPr>
            <a:r>
              <a:rPr lang="en-US" dirty="0" smtClean="0"/>
              <a:t>What is </a:t>
            </a:r>
            <a:br>
              <a:rPr lang="en-US" dirty="0" smtClean="0"/>
            </a:br>
            <a:r>
              <a:rPr lang="en-US" dirty="0" smtClean="0"/>
              <a:t>Argument?</a:t>
            </a:r>
            <a:endParaRPr lang="en-US" dirty="0"/>
          </a:p>
        </p:txBody>
      </p:sp>
      <p:pic>
        <p:nvPicPr>
          <p:cNvPr id="17411" name="Picture 2"/>
          <p:cNvPicPr>
            <a:picLocks noChangeAspect="1" noChangeArrowheads="1"/>
          </p:cNvPicPr>
          <p:nvPr/>
        </p:nvPicPr>
        <p:blipFill>
          <a:blip r:embed="rId4" cstate="print"/>
          <a:srcRect/>
          <a:stretch>
            <a:fillRect/>
          </a:stretch>
        </p:blipFill>
        <p:spPr bwMode="auto">
          <a:xfrm>
            <a:off x="2590800" y="3276600"/>
            <a:ext cx="2286000" cy="2028825"/>
          </a:xfrm>
          <a:prstGeom prst="rect">
            <a:avLst/>
          </a:prstGeom>
          <a:noFill/>
          <a:ln w="9525">
            <a:no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5562600" y="152400"/>
            <a:ext cx="2438400" cy="3643313"/>
          </a:xfrm>
          <a:prstGeom prst="rect">
            <a:avLst/>
          </a:prstGeom>
          <a:noFill/>
          <a:ln w="9525">
            <a:noFill/>
            <a:miter lim="800000"/>
            <a:headEnd/>
            <a:tailEnd/>
          </a:ln>
        </p:spPr>
      </p:pic>
      <p:pic>
        <p:nvPicPr>
          <p:cNvPr id="17413" name="Picture 3"/>
          <p:cNvPicPr>
            <a:picLocks noChangeAspect="1" noChangeArrowheads="1"/>
          </p:cNvPicPr>
          <p:nvPr/>
        </p:nvPicPr>
        <p:blipFill>
          <a:blip r:embed="rId6" cstate="print"/>
          <a:srcRect/>
          <a:stretch>
            <a:fillRect/>
          </a:stretch>
        </p:blipFill>
        <p:spPr bwMode="auto">
          <a:xfrm>
            <a:off x="5105400" y="3200400"/>
            <a:ext cx="2474913" cy="3429000"/>
          </a:xfrm>
          <a:prstGeom prst="rect">
            <a:avLst/>
          </a:prstGeom>
          <a:noFill/>
          <a:ln w="9525">
            <a:noFill/>
            <a:miter lim="800000"/>
            <a:headEnd/>
            <a:tailEnd/>
          </a:ln>
        </p:spPr>
      </p:pic>
      <p:pic>
        <p:nvPicPr>
          <p:cNvPr id="17414" name="Picture 5"/>
          <p:cNvPicPr>
            <a:picLocks noChangeAspect="1" noChangeArrowheads="1"/>
          </p:cNvPicPr>
          <p:nvPr/>
        </p:nvPicPr>
        <p:blipFill>
          <a:blip r:embed="rId7" cstate="print"/>
          <a:srcRect/>
          <a:stretch>
            <a:fillRect/>
          </a:stretch>
        </p:blipFill>
        <p:spPr bwMode="auto">
          <a:xfrm>
            <a:off x="2438400" y="0"/>
            <a:ext cx="2895600" cy="1922463"/>
          </a:xfrm>
          <a:prstGeom prst="rect">
            <a:avLst/>
          </a:prstGeom>
          <a:noFill/>
          <a:ln w="9525">
            <a:noFill/>
            <a:miter lim="800000"/>
            <a:headEnd/>
            <a:tailEnd/>
          </a:ln>
        </p:spPr>
      </p:pic>
      <p:pic>
        <p:nvPicPr>
          <p:cNvPr id="17415" name="Picture 6"/>
          <p:cNvPicPr>
            <a:picLocks noChangeAspect="1" noChangeArrowheads="1"/>
          </p:cNvPicPr>
          <p:nvPr/>
        </p:nvPicPr>
        <p:blipFill>
          <a:blip r:embed="rId8" cstate="print"/>
          <a:srcRect/>
          <a:stretch>
            <a:fillRect/>
          </a:stretch>
        </p:blipFill>
        <p:spPr bwMode="auto">
          <a:xfrm>
            <a:off x="2514600" y="4943475"/>
            <a:ext cx="3014663" cy="1914525"/>
          </a:xfrm>
          <a:prstGeom prst="rect">
            <a:avLst/>
          </a:prstGeom>
          <a:noFill/>
          <a:ln w="9525">
            <a:noFill/>
            <a:miter lim="800000"/>
            <a:headEnd/>
            <a:tailEnd/>
          </a:ln>
        </p:spPr>
      </p:pic>
      <p:pic>
        <p:nvPicPr>
          <p:cNvPr id="17416" name="Picture 7"/>
          <p:cNvPicPr>
            <a:picLocks noChangeAspect="1" noChangeArrowheads="1"/>
          </p:cNvPicPr>
          <p:nvPr/>
        </p:nvPicPr>
        <p:blipFill>
          <a:blip r:embed="rId9" cstate="print"/>
          <a:srcRect/>
          <a:stretch>
            <a:fillRect/>
          </a:stretch>
        </p:blipFill>
        <p:spPr bwMode="auto">
          <a:xfrm>
            <a:off x="0" y="5257800"/>
            <a:ext cx="2411413" cy="1600200"/>
          </a:xfrm>
          <a:prstGeom prst="rect">
            <a:avLst/>
          </a:prstGeom>
          <a:noFill/>
          <a:ln w="9525">
            <a:noFill/>
            <a:miter lim="800000"/>
            <a:headEnd/>
            <a:tailEnd/>
          </a:ln>
        </p:spPr>
      </p:pic>
      <p:pic>
        <p:nvPicPr>
          <p:cNvPr id="17417" name="Picture 8"/>
          <p:cNvPicPr>
            <a:picLocks noChangeAspect="1" noChangeArrowheads="1"/>
          </p:cNvPicPr>
          <p:nvPr/>
        </p:nvPicPr>
        <p:blipFill>
          <a:blip r:embed="rId10" cstate="print"/>
          <a:srcRect/>
          <a:stretch>
            <a:fillRect/>
          </a:stretch>
        </p:blipFill>
        <p:spPr bwMode="auto">
          <a:xfrm>
            <a:off x="5715000" y="5019675"/>
            <a:ext cx="2451100" cy="1838325"/>
          </a:xfrm>
          <a:prstGeom prst="rect">
            <a:avLst/>
          </a:prstGeom>
          <a:noFill/>
          <a:ln w="9525">
            <a:noFill/>
            <a:miter lim="800000"/>
            <a:headEnd/>
            <a:tailEnd/>
          </a:ln>
        </p:spPr>
      </p:pic>
      <p:pic>
        <p:nvPicPr>
          <p:cNvPr id="17418" name="Picture 9"/>
          <p:cNvPicPr>
            <a:picLocks noChangeAspect="1" noChangeArrowheads="1"/>
          </p:cNvPicPr>
          <p:nvPr/>
        </p:nvPicPr>
        <p:blipFill>
          <a:blip r:embed="rId11" cstate="print"/>
          <a:srcRect/>
          <a:stretch>
            <a:fillRect/>
          </a:stretch>
        </p:blipFill>
        <p:spPr bwMode="auto">
          <a:xfrm>
            <a:off x="0" y="3505200"/>
            <a:ext cx="25209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sz="half" idx="1"/>
          </p:nvPr>
        </p:nvSpPr>
        <p:spPr>
          <a:xfrm>
            <a:off x="304800" y="1600200"/>
            <a:ext cx="3673475" cy="4525963"/>
          </a:xfrm>
        </p:spPr>
        <p:txBody>
          <a:bodyPr/>
          <a:lstStyle/>
          <a:p>
            <a:pPr eaLnBrk="1" hangingPunct="1">
              <a:buFont typeface="Wingdings 2" pitchFamily="18" charset="2"/>
              <a:buNone/>
            </a:pPr>
            <a:r>
              <a:rPr lang="en-US" smtClean="0"/>
              <a:t>You may be asked to do almost anything, including:</a:t>
            </a:r>
          </a:p>
          <a:p>
            <a:pPr eaLnBrk="1" hangingPunct="1"/>
            <a:endParaRPr lang="en-US" smtClean="0"/>
          </a:p>
        </p:txBody>
      </p:sp>
      <p:sp>
        <p:nvSpPr>
          <p:cNvPr id="45058" name="Content Placeholder 3"/>
          <p:cNvSpPr>
            <a:spLocks noGrp="1"/>
          </p:cNvSpPr>
          <p:nvPr>
            <p:ph sz="half" idx="2"/>
          </p:nvPr>
        </p:nvSpPr>
        <p:spPr>
          <a:xfrm>
            <a:off x="4178300" y="1600200"/>
            <a:ext cx="3521075" cy="4525963"/>
          </a:xfrm>
        </p:spPr>
        <p:txBody>
          <a:bodyPr/>
          <a:lstStyle/>
          <a:p>
            <a:pPr eaLnBrk="1" hangingPunct="1"/>
            <a:r>
              <a:rPr lang="en-US" smtClean="0"/>
              <a:t>Evaluate a statement or position</a:t>
            </a:r>
          </a:p>
          <a:p>
            <a:pPr eaLnBrk="1" hangingPunct="1"/>
            <a:r>
              <a:rPr lang="en-US" smtClean="0"/>
              <a:t>Propose a solution to a problem</a:t>
            </a:r>
          </a:p>
          <a:p>
            <a:pPr eaLnBrk="1" hangingPunct="1"/>
            <a:r>
              <a:rPr lang="en-US" smtClean="0"/>
              <a:t>Explain and take a side on a controversial issue</a:t>
            </a:r>
          </a:p>
          <a:p>
            <a:pPr eaLnBrk="1" hangingPunct="1"/>
            <a:endParaRPr lang="en-US" smtClean="0"/>
          </a:p>
        </p:txBody>
      </p:sp>
      <p:sp>
        <p:nvSpPr>
          <p:cNvPr id="45059" name="WordArt 5"/>
          <p:cNvSpPr>
            <a:spLocks noChangeArrowheads="1" noChangeShapeType="1" noTextEdit="1"/>
          </p:cNvSpPr>
          <p:nvPr/>
        </p:nvSpPr>
        <p:spPr bwMode="auto">
          <a:xfrm>
            <a:off x="1752600" y="609600"/>
            <a:ext cx="4467225"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What Will Be The Topic?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p:txBody>
          <a:bodyPr/>
          <a:lstStyle/>
          <a:p>
            <a:pPr eaLnBrk="1" hangingPunct="1"/>
            <a:r>
              <a:rPr lang="en-US" smtClean="0"/>
              <a:t>Make sure it is appropriate for your purpose</a:t>
            </a:r>
          </a:p>
          <a:p>
            <a:pPr eaLnBrk="1" hangingPunct="1"/>
            <a:r>
              <a:rPr lang="en-US" smtClean="0"/>
              <a:t>Will you be serious, silly, nostalgic, excited, indignant, satirical, pedantic, confident, etc…?</a:t>
            </a:r>
          </a:p>
        </p:txBody>
      </p:sp>
      <p:sp>
        <p:nvSpPr>
          <p:cNvPr id="49154" name="WordArt 4"/>
          <p:cNvSpPr>
            <a:spLocks noChangeArrowheads="1" noChangeShapeType="1" noTextEdit="1"/>
          </p:cNvSpPr>
          <p:nvPr/>
        </p:nvSpPr>
        <p:spPr bwMode="auto">
          <a:xfrm>
            <a:off x="533400" y="838200"/>
            <a:ext cx="35814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Tone and Approach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4"/>
          <p:cNvSpPr>
            <a:spLocks noChangeArrowheads="1" noChangeShapeType="1" noTextEdit="1"/>
          </p:cNvSpPr>
          <p:nvPr/>
        </p:nvSpPr>
        <p:spPr bwMode="auto">
          <a:xfrm>
            <a:off x="533400" y="838200"/>
            <a:ext cx="5715000" cy="6096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Who is Your Audience?</a:t>
            </a:r>
            <a:endParaRPr lang="en-US" sz="3600" kern="10" dirty="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endParaRPr>
          </a:p>
        </p:txBody>
      </p:sp>
      <p:sp>
        <p:nvSpPr>
          <p:cNvPr id="4" name="Content Placeholder 3"/>
          <p:cNvSpPr>
            <a:spLocks noGrp="1"/>
          </p:cNvSpPr>
          <p:nvPr>
            <p:ph idx="1"/>
          </p:nvPr>
        </p:nvSpPr>
        <p:spPr>
          <a:xfrm>
            <a:off x="609600" y="1600200"/>
            <a:ext cx="7391400" cy="1295400"/>
          </a:xfrm>
        </p:spPr>
        <p:txBody>
          <a:bodyPr/>
          <a:lstStyle/>
          <a:p>
            <a:r>
              <a:rPr lang="en-US" dirty="0" smtClean="0"/>
              <a:t>AP Readers are made up of HS Teachers and College Professors.  That means you are writing for people who:</a:t>
            </a:r>
            <a:endParaRPr lang="en-US" dirty="0"/>
          </a:p>
        </p:txBody>
      </p:sp>
      <p:sp>
        <p:nvSpPr>
          <p:cNvPr id="7" name="Content Placeholder 3"/>
          <p:cNvSpPr txBox="1">
            <a:spLocks/>
          </p:cNvSpPr>
          <p:nvPr/>
        </p:nvSpPr>
        <p:spPr bwMode="auto">
          <a:xfrm>
            <a:off x="1905000" y="4495800"/>
            <a:ext cx="5105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Char char=""/>
              <a:tabLst/>
              <a:defRPr/>
            </a:pPr>
            <a:r>
              <a:rPr lang="en-US" sz="2600" noProof="0" dirty="0" smtClean="0">
                <a:latin typeface="+mn-lt"/>
              </a:rPr>
              <a:t>know “stuff”</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3"/>
          <p:cNvSpPr txBox="1">
            <a:spLocks/>
          </p:cNvSpPr>
          <p:nvPr/>
        </p:nvSpPr>
        <p:spPr bwMode="auto">
          <a:xfrm>
            <a:off x="1905000" y="3886200"/>
            <a:ext cx="510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Char char=""/>
              <a:tabLst/>
              <a:defRPr/>
            </a:pPr>
            <a:r>
              <a:rPr lang="en-US" sz="2600" dirty="0" smtClean="0">
                <a:latin typeface="+mn-lt"/>
              </a:rPr>
              <a:t>are curious about the world</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tx2"/>
              </a:buClr>
              <a:buSzPct val="73000"/>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3"/>
          <p:cNvSpPr txBox="1">
            <a:spLocks/>
          </p:cNvSpPr>
          <p:nvPr/>
        </p:nvSpPr>
        <p:spPr bwMode="auto">
          <a:xfrm>
            <a:off x="1905000" y="3048000"/>
            <a:ext cx="5105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Char char=""/>
              <a:tabLst/>
              <a:defRPr/>
            </a:pPr>
            <a:r>
              <a:rPr lang="en-US" sz="2600" dirty="0" smtClean="0">
                <a:latin typeface="+mn-lt"/>
              </a:rPr>
              <a:t>h</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ave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studied literature and rhetoric</a:t>
            </a:r>
          </a:p>
          <a:p>
            <a:pPr marL="273050" marR="0" lvl="0" indent="-273050" algn="l" defTabSz="914400" rtl="0" eaLnBrk="0" fontAlgn="base" latinLnBrk="0" hangingPunct="0">
              <a:lnSpc>
                <a:spcPct val="100000"/>
              </a:lnSpc>
              <a:spcBef>
                <a:spcPts val="600"/>
              </a:spcBef>
              <a:spcAft>
                <a:spcPct val="0"/>
              </a:spcAft>
              <a:buClr>
                <a:schemeClr val="tx2"/>
              </a:buClr>
              <a:buSzPct val="73000"/>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3"/>
          <p:cNvSpPr txBox="1">
            <a:spLocks/>
          </p:cNvSpPr>
          <p:nvPr/>
        </p:nvSpPr>
        <p:spPr bwMode="auto">
          <a:xfrm>
            <a:off x="1905000" y="5105400"/>
            <a:ext cx="5105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Char char=""/>
              <a:tabLst/>
              <a:defRPr/>
            </a:pPr>
            <a:r>
              <a:rPr lang="en-US" sz="2600" dirty="0" smtClean="0">
                <a:latin typeface="+mn-lt"/>
              </a:rPr>
              <a:t>are adults!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tx2"/>
              </a:buClr>
              <a:buSzPct val="73000"/>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4"/>
          <p:cNvSpPr>
            <a:spLocks noChangeArrowheads="1" noChangeShapeType="1" noTextEdit="1"/>
          </p:cNvSpPr>
          <p:nvPr/>
        </p:nvSpPr>
        <p:spPr bwMode="auto">
          <a:xfrm>
            <a:off x="533400" y="838200"/>
            <a:ext cx="5638800" cy="6096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Ladder of Abstraction</a:t>
            </a:r>
            <a:endParaRPr lang="en-US" sz="3600" kern="10" dirty="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endParaRPr>
          </a:p>
        </p:txBody>
      </p:sp>
      <p:sp>
        <p:nvSpPr>
          <p:cNvPr id="4" name="Content Placeholder 3"/>
          <p:cNvSpPr>
            <a:spLocks noGrp="1"/>
          </p:cNvSpPr>
          <p:nvPr>
            <p:ph idx="1"/>
          </p:nvPr>
        </p:nvSpPr>
        <p:spPr>
          <a:xfrm>
            <a:off x="2438400" y="1600200"/>
            <a:ext cx="5105400" cy="752475"/>
          </a:xfrm>
        </p:spPr>
        <p:txBody>
          <a:bodyPr/>
          <a:lstStyle/>
          <a:p>
            <a:r>
              <a:rPr lang="en-US" dirty="0" smtClean="0"/>
              <a:t>At the top of the ladder we have abstract concepts.</a:t>
            </a:r>
            <a:endParaRPr lang="en-US" dirty="0"/>
          </a:p>
        </p:txBody>
      </p:sp>
      <p:pic>
        <p:nvPicPr>
          <p:cNvPr id="2050" name="Picture 2" descr="https://encrypted-tbn2.gstatic.com/images?q=tbn:ANd9GcS7arpLz08TBdx_bFKpTlAkxk7YQKp89kPigfKHeCqRaZtHYS9V"/>
          <p:cNvPicPr>
            <a:picLocks noChangeAspect="1" noChangeArrowheads="1"/>
          </p:cNvPicPr>
          <p:nvPr/>
        </p:nvPicPr>
        <p:blipFill>
          <a:blip r:embed="rId3" cstate="print"/>
          <a:srcRect/>
          <a:stretch>
            <a:fillRect/>
          </a:stretch>
        </p:blipFill>
        <p:spPr bwMode="auto">
          <a:xfrm>
            <a:off x="838200" y="1905000"/>
            <a:ext cx="1327574" cy="4267200"/>
          </a:xfrm>
          <a:prstGeom prst="rect">
            <a:avLst/>
          </a:prstGeom>
          <a:noFill/>
        </p:spPr>
      </p:pic>
      <p:sp>
        <p:nvSpPr>
          <p:cNvPr id="7" name="Content Placeholder 3"/>
          <p:cNvSpPr txBox="1">
            <a:spLocks/>
          </p:cNvSpPr>
          <p:nvPr/>
        </p:nvSpPr>
        <p:spPr bwMode="auto">
          <a:xfrm>
            <a:off x="2438400" y="5257800"/>
            <a:ext cx="5105400" cy="75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bottom of the ladder</a:t>
            </a:r>
            <a:r>
              <a:rPr kumimoji="0" lang="en-US" sz="2600" b="0" i="0" u="none" strike="noStrike" kern="1200" cap="none" spc="0" normalizeH="0" noProof="0" dirty="0" smtClean="0">
                <a:ln>
                  <a:noFill/>
                </a:ln>
                <a:solidFill>
                  <a:schemeClr val="tx1"/>
                </a:solidFill>
                <a:effectLst/>
                <a:uLnTx/>
                <a:uFillTx/>
                <a:latin typeface="+mn-lt"/>
                <a:ea typeface="+mn-ea"/>
                <a:cs typeface="+mn-cs"/>
              </a:rPr>
              <a:t> has specific, concrete examples.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2895600" y="2971800"/>
            <a:ext cx="4343400" cy="1569660"/>
          </a:xfrm>
          <a:prstGeom prst="rect">
            <a:avLst/>
          </a:prstGeom>
          <a:noFill/>
        </p:spPr>
        <p:txBody>
          <a:bodyPr wrap="square" rtlCol="0">
            <a:spAutoFit/>
          </a:bodyPr>
          <a:lstStyle/>
          <a:p>
            <a:r>
              <a:rPr lang="en-US" sz="3200" dirty="0" smtClean="0">
                <a:latin typeface="+mn-lt"/>
              </a:rPr>
              <a:t>A good essay moves between the top and bottom of the ladder!</a:t>
            </a:r>
            <a:endParaRPr lang="en-US" sz="3200" dirty="0">
              <a:latin typeface="+mn-lt"/>
            </a:endParaRPr>
          </a:p>
        </p:txBody>
      </p:sp>
      <p:sp>
        <p:nvSpPr>
          <p:cNvPr id="9" name="TextBox 8"/>
          <p:cNvSpPr txBox="1"/>
          <p:nvPr/>
        </p:nvSpPr>
        <p:spPr>
          <a:xfrm>
            <a:off x="1905000" y="6324600"/>
            <a:ext cx="5638800" cy="369332"/>
          </a:xfrm>
          <a:prstGeom prst="rect">
            <a:avLst/>
          </a:prstGeom>
          <a:noFill/>
        </p:spPr>
        <p:txBody>
          <a:bodyPr wrap="square" rtlCol="0">
            <a:spAutoFit/>
          </a:bodyPr>
          <a:lstStyle/>
          <a:p>
            <a:r>
              <a:rPr lang="en-US" i="1" dirty="0" smtClean="0">
                <a:latin typeface="+mn-lt"/>
              </a:rPr>
              <a:t>adapted from S.I. Hayakawa</a:t>
            </a:r>
            <a:endParaRPr lang="en-US"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457200" y="2667000"/>
            <a:ext cx="7239000" cy="3789363"/>
          </a:xfrm>
        </p:spPr>
        <p:txBody>
          <a:bodyPr/>
          <a:lstStyle/>
          <a:p>
            <a:pPr eaLnBrk="1" hangingPunct="1"/>
            <a:r>
              <a:rPr lang="en-US" smtClean="0"/>
              <a:t>Rely on literature</a:t>
            </a:r>
          </a:p>
          <a:p>
            <a:pPr eaLnBrk="1" hangingPunct="1"/>
            <a:r>
              <a:rPr lang="en-US" smtClean="0"/>
              <a:t>Analyze the prompt</a:t>
            </a:r>
          </a:p>
          <a:p>
            <a:pPr eaLnBrk="1" hangingPunct="1"/>
            <a:r>
              <a:rPr lang="en-US" smtClean="0"/>
              <a:t>Leave the essay unfinished</a:t>
            </a:r>
          </a:p>
          <a:p>
            <a:pPr eaLnBrk="1" hangingPunct="1"/>
            <a:r>
              <a:rPr lang="en-US" smtClean="0"/>
              <a:t>Rely on 5-paragraph organization</a:t>
            </a:r>
          </a:p>
          <a:p>
            <a:pPr eaLnBrk="1" hangingPunct="1"/>
            <a:r>
              <a:rPr lang="en-US" smtClean="0"/>
              <a:t>Write about things you do not understand</a:t>
            </a:r>
          </a:p>
          <a:p>
            <a:pPr eaLnBrk="1" hangingPunct="1"/>
            <a:r>
              <a:rPr lang="en-US" smtClean="0"/>
              <a:t>Simplify</a:t>
            </a:r>
          </a:p>
          <a:p>
            <a:pPr eaLnBrk="1" hangingPunct="1"/>
            <a:endParaRPr lang="en-US" smtClean="0"/>
          </a:p>
        </p:txBody>
      </p:sp>
      <p:pic>
        <p:nvPicPr>
          <p:cNvPr id="51202" name="Picture 3" descr="sad face.jpg"/>
          <p:cNvPicPr>
            <a:picLocks noChangeAspect="1"/>
          </p:cNvPicPr>
          <p:nvPr/>
        </p:nvPicPr>
        <p:blipFill>
          <a:blip r:embed="rId3" cstate="print"/>
          <a:srcRect/>
          <a:stretch>
            <a:fillRect/>
          </a:stretch>
        </p:blipFill>
        <p:spPr bwMode="auto">
          <a:xfrm>
            <a:off x="6781800" y="304800"/>
            <a:ext cx="2047875" cy="2047875"/>
          </a:xfrm>
          <a:prstGeom prst="rect">
            <a:avLst/>
          </a:prstGeom>
          <a:noFill/>
          <a:ln w="9525">
            <a:noFill/>
            <a:miter lim="800000"/>
            <a:headEnd/>
            <a:tailEnd/>
          </a:ln>
        </p:spPr>
      </p:pic>
      <p:sp>
        <p:nvSpPr>
          <p:cNvPr id="51203" name="WordArt 5"/>
          <p:cNvSpPr>
            <a:spLocks noChangeArrowheads="1" noChangeShapeType="1" noTextEdit="1"/>
          </p:cNvSpPr>
          <p:nvPr/>
        </p:nvSpPr>
        <p:spPr bwMode="auto">
          <a:xfrm>
            <a:off x="609600" y="1371600"/>
            <a:ext cx="390525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Do Not, Do Not, Do Not: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457200" y="2743200"/>
            <a:ext cx="7239000" cy="3703638"/>
          </a:xfrm>
        </p:spPr>
        <p:txBody>
          <a:bodyPr/>
          <a:lstStyle/>
          <a:p>
            <a:pPr eaLnBrk="1" hangingPunct="1"/>
            <a:r>
              <a:rPr lang="en-US" smtClean="0"/>
              <a:t>Plan, plan, plan</a:t>
            </a:r>
          </a:p>
          <a:p>
            <a:pPr eaLnBrk="1" hangingPunct="1"/>
            <a:r>
              <a:rPr lang="en-US" smtClean="0"/>
              <a:t>Write about what you know</a:t>
            </a:r>
          </a:p>
          <a:p>
            <a:pPr eaLnBrk="1" hangingPunct="1"/>
            <a:r>
              <a:rPr lang="en-US" smtClean="0"/>
              <a:t>Use “I” when it really matters</a:t>
            </a:r>
          </a:p>
          <a:p>
            <a:pPr eaLnBrk="1" hangingPunct="1"/>
            <a:r>
              <a:rPr lang="en-US" smtClean="0"/>
              <a:t>Write a conclusion, even if you’re not finished</a:t>
            </a:r>
          </a:p>
        </p:txBody>
      </p:sp>
      <p:pic>
        <p:nvPicPr>
          <p:cNvPr id="53250" name="Picture 3" descr="happy face.jpg"/>
          <p:cNvPicPr>
            <a:picLocks noChangeAspect="1"/>
          </p:cNvPicPr>
          <p:nvPr/>
        </p:nvPicPr>
        <p:blipFill>
          <a:blip r:embed="rId3" cstate="print"/>
          <a:srcRect/>
          <a:stretch>
            <a:fillRect/>
          </a:stretch>
        </p:blipFill>
        <p:spPr bwMode="auto">
          <a:xfrm>
            <a:off x="6934200" y="292100"/>
            <a:ext cx="1819275" cy="1917700"/>
          </a:xfrm>
          <a:prstGeom prst="rect">
            <a:avLst/>
          </a:prstGeom>
          <a:noFill/>
          <a:ln w="9525">
            <a:noFill/>
            <a:miter lim="800000"/>
            <a:headEnd/>
            <a:tailEnd/>
          </a:ln>
        </p:spPr>
      </p:pic>
      <p:sp>
        <p:nvSpPr>
          <p:cNvPr id="53251" name="WordArt 5"/>
          <p:cNvSpPr>
            <a:spLocks noChangeArrowheads="1" noChangeShapeType="1" noTextEdit="1"/>
          </p:cNvSpPr>
          <p:nvPr/>
        </p:nvSpPr>
        <p:spPr bwMode="auto">
          <a:xfrm>
            <a:off x="609600" y="1676400"/>
            <a:ext cx="188595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Do, Do, Do: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ext Placeholder 5"/>
          <p:cNvSpPr>
            <a:spLocks noGrp="1"/>
          </p:cNvSpPr>
          <p:nvPr>
            <p:ph type="body" idx="1"/>
          </p:nvPr>
        </p:nvSpPr>
        <p:spPr>
          <a:xfrm>
            <a:off x="533400" y="990600"/>
            <a:ext cx="7162800" cy="5562600"/>
          </a:xfrm>
        </p:spPr>
        <p:txBody>
          <a:bodyPr/>
          <a:lstStyle/>
          <a:p>
            <a:pPr algn="l"/>
            <a:r>
              <a:rPr lang="en-US" sz="1800" dirty="0" smtClean="0"/>
              <a:t>A weekly feature of </a:t>
            </a:r>
            <a:r>
              <a:rPr lang="en-US" sz="1800" i="1" dirty="0" smtClean="0"/>
              <a:t>The New York Times </a:t>
            </a:r>
            <a:r>
              <a:rPr lang="en-US" sz="1800" dirty="0" smtClean="0"/>
              <a:t>Magazine is a column by Randy Cohen called “The Ethicist,”</a:t>
            </a:r>
            <a:r>
              <a:rPr lang="en-US" sz="1800" i="1" dirty="0" smtClean="0"/>
              <a:t> </a:t>
            </a:r>
            <a:r>
              <a:rPr lang="en-US" sz="1800" dirty="0" smtClean="0"/>
              <a:t>in which people raise ethical questions to which Cohen provides answers. The question below is from the column that appeared on April 4, 2003.</a:t>
            </a:r>
          </a:p>
          <a:p>
            <a:pPr lvl="1"/>
            <a:r>
              <a:rPr lang="en-US" sz="1600" i="1" dirty="0" smtClean="0"/>
              <a:t>	</a:t>
            </a:r>
            <a:r>
              <a:rPr lang="en-US" i="1" dirty="0" smtClean="0"/>
              <a:t>At my high school, various clubs and organizations sponsor charity drives, asking students to bring in money, food, and clothing. Some teachers offer bonus points on tests and final averages as incentives to participate. Some parents believe that this sends a morally wrong message, undermining the value of charity as a selfless act. Is the exchange of donations for grades O.K. ?</a:t>
            </a:r>
          </a:p>
          <a:p>
            <a:pPr algn="l"/>
            <a:r>
              <a:rPr lang="en-US" sz="1800" dirty="0" smtClean="0"/>
              <a:t>The practice of offering incentives for charitable acts is widespread, from school projects to fund drives by organizations such as public television stations, to federal income tax deductions for contributions to charities. In a well-written essay, develop a position on the ethics of offering incentives for charitable acts. Support your position with evidence from your reading, observation, and/or experience.</a:t>
            </a:r>
          </a:p>
        </p:txBody>
      </p:sp>
      <p:sp>
        <p:nvSpPr>
          <p:cNvPr id="55298" name="WordArt 4"/>
          <p:cNvSpPr>
            <a:spLocks noChangeArrowheads="1" noChangeShapeType="1" noTextEdit="1"/>
          </p:cNvSpPr>
          <p:nvPr/>
        </p:nvSpPr>
        <p:spPr bwMode="auto">
          <a:xfrm>
            <a:off x="4648200" y="304800"/>
            <a:ext cx="29718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Let's Try One!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fade">
                                      <p:cBhvr>
                                        <p:cTn id="7" dur="500"/>
                                        <p:tgtEl>
                                          <p:spTgt spid="542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274">
                                            <p:txEl>
                                              <p:pRg st="1" end="1"/>
                                            </p:txEl>
                                          </p:spTgt>
                                        </p:tgtEl>
                                        <p:attrNameLst>
                                          <p:attrName>style.visibility</p:attrName>
                                        </p:attrNameLst>
                                      </p:cBhvr>
                                      <p:to>
                                        <p:strVal val="visible"/>
                                      </p:to>
                                    </p:set>
                                    <p:animEffect transition="in" filter="fade">
                                      <p:cBhvr>
                                        <p:cTn id="10" dur="500"/>
                                        <p:tgtEl>
                                          <p:spTgt spid="5427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274">
                                            <p:txEl>
                                              <p:pRg st="2" end="2"/>
                                            </p:txEl>
                                          </p:spTgt>
                                        </p:tgtEl>
                                        <p:attrNameLst>
                                          <p:attrName>style.visibility</p:attrName>
                                        </p:attrNameLst>
                                      </p:cBhvr>
                                      <p:to>
                                        <p:strVal val="visible"/>
                                      </p:to>
                                    </p:set>
                                    <p:animEffect transition="in" filter="fade">
                                      <p:cBhvr>
                                        <p:cTn id="13" dur="500"/>
                                        <p:tgtEl>
                                          <p:spTgt spid="5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p:cNvSpPr>
          <p:nvPr>
            <p:ph type="body" idx="4294967295"/>
          </p:nvPr>
        </p:nvSpPr>
        <p:spPr/>
        <p:txBody>
          <a:bodyPr/>
          <a:lstStyle/>
          <a:p>
            <a:r>
              <a:rPr lang="en-US" dirty="0" smtClean="0"/>
              <a:t>As a group, come up with 4-6 possible positions you </a:t>
            </a:r>
            <a:r>
              <a:rPr lang="en-US" b="1" dirty="0" smtClean="0"/>
              <a:t>could</a:t>
            </a:r>
            <a:r>
              <a:rPr lang="en-US" dirty="0" smtClean="0"/>
              <a:t> take on this position.</a:t>
            </a:r>
          </a:p>
          <a:p>
            <a:r>
              <a:rPr lang="en-US" dirty="0" smtClean="0"/>
              <a:t>Decide, as a group, which position you </a:t>
            </a:r>
            <a:r>
              <a:rPr lang="en-US" b="1" dirty="0" smtClean="0"/>
              <a:t>want</a:t>
            </a:r>
            <a:r>
              <a:rPr lang="en-US" dirty="0" smtClean="0"/>
              <a:t> to take.</a:t>
            </a:r>
          </a:p>
          <a:p>
            <a:r>
              <a:rPr lang="en-US" dirty="0" smtClean="0"/>
              <a:t>Think of 3-4 good examples you can use to support your position.</a:t>
            </a:r>
          </a:p>
          <a:p>
            <a:r>
              <a:rPr lang="en-US" dirty="0" smtClean="0"/>
              <a:t>Come up with 1 counter-argument, and decide how you would negate it.</a:t>
            </a:r>
          </a:p>
          <a:p>
            <a:r>
              <a:rPr lang="en-US" dirty="0" smtClean="0"/>
              <a:t>Write a thesis statement.</a:t>
            </a:r>
          </a:p>
        </p:txBody>
      </p:sp>
      <p:sp>
        <p:nvSpPr>
          <p:cNvPr id="57346" name="WordArt 4"/>
          <p:cNvSpPr>
            <a:spLocks noChangeArrowheads="1" noChangeShapeType="1" noTextEdit="1"/>
          </p:cNvSpPr>
          <p:nvPr/>
        </p:nvSpPr>
        <p:spPr bwMode="auto">
          <a:xfrm>
            <a:off x="533400" y="381000"/>
            <a:ext cx="3276600" cy="8382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Group Work!</a:t>
            </a:r>
          </a:p>
        </p:txBody>
      </p:sp>
      <p:sp>
        <p:nvSpPr>
          <p:cNvPr id="57347" name="Text Box 5"/>
          <p:cNvSpPr txBox="1">
            <a:spLocks noChangeArrowheads="1"/>
          </p:cNvSpPr>
          <p:nvPr/>
        </p:nvSpPr>
        <p:spPr bwMode="auto">
          <a:xfrm>
            <a:off x="4724400" y="685800"/>
            <a:ext cx="2667000" cy="519113"/>
          </a:xfrm>
          <a:prstGeom prst="rect">
            <a:avLst/>
          </a:prstGeom>
          <a:noFill/>
          <a:ln w="9525">
            <a:noFill/>
            <a:miter lim="800000"/>
            <a:headEnd/>
            <a:tailEnd/>
          </a:ln>
        </p:spPr>
        <p:txBody>
          <a:bodyPr>
            <a:spAutoFit/>
          </a:bodyPr>
          <a:lstStyle/>
          <a:p>
            <a:pPr>
              <a:spcBef>
                <a:spcPct val="50000"/>
              </a:spcBef>
            </a:pPr>
            <a:r>
              <a:rPr lang="en-US" sz="2800" b="1">
                <a:latin typeface="Trebuchet MS" pitchFamily="34" charset="0"/>
              </a:rPr>
              <a:t>10 minutes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7"/>
          <p:cNvSpPr>
            <a:spLocks noGrp="1"/>
          </p:cNvSpPr>
          <p:nvPr>
            <p:ph type="body" idx="1"/>
          </p:nvPr>
        </p:nvSpPr>
        <p:spPr>
          <a:xfrm>
            <a:off x="1066800" y="1905000"/>
            <a:ext cx="6254750" cy="742950"/>
          </a:xfrm>
        </p:spPr>
        <p:txBody>
          <a:bodyPr/>
          <a:lstStyle/>
          <a:p>
            <a:pPr eaLnBrk="1" hangingPunct="1"/>
            <a:endParaRPr lang="en-US" smtClean="0"/>
          </a:p>
        </p:txBody>
      </p:sp>
      <p:sp>
        <p:nvSpPr>
          <p:cNvPr id="58370" name="WordArt 4"/>
          <p:cNvSpPr>
            <a:spLocks noChangeArrowheads="1" noChangeShapeType="1" noTextEdit="1"/>
          </p:cNvSpPr>
          <p:nvPr/>
        </p:nvSpPr>
        <p:spPr bwMode="auto">
          <a:xfrm>
            <a:off x="1066800" y="2819400"/>
            <a:ext cx="5410200" cy="2209800"/>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Rubric</a:t>
            </a:r>
          </a:p>
          <a:p>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And Sample Responses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p:cNvSpPr>
          <p:nvPr>
            <p:ph type="body" idx="4294967295"/>
          </p:nvPr>
        </p:nvSpPr>
        <p:spPr/>
        <p:txBody>
          <a:bodyPr/>
          <a:lstStyle/>
          <a:p>
            <a:r>
              <a:rPr lang="en-US" dirty="0" smtClean="0"/>
              <a:t>Look over the first essay (3A).  As a group, identify what makes this a successful essay.</a:t>
            </a:r>
          </a:p>
          <a:p>
            <a:r>
              <a:rPr lang="en-US" dirty="0" smtClean="0"/>
              <a:t>Think about things like: organization, use of evidence, diction and syntax, command of language, etc…</a:t>
            </a:r>
          </a:p>
          <a:p>
            <a:r>
              <a:rPr lang="en-US" dirty="0" smtClean="0"/>
              <a:t>What lesson do you take from this essay that you will remember on test day?</a:t>
            </a:r>
          </a:p>
        </p:txBody>
      </p:sp>
      <p:sp>
        <p:nvSpPr>
          <p:cNvPr id="60418" name="WordArt 4"/>
          <p:cNvSpPr>
            <a:spLocks noChangeArrowheads="1" noChangeShapeType="1" noTextEdit="1"/>
          </p:cNvSpPr>
          <p:nvPr/>
        </p:nvSpPr>
        <p:spPr bwMode="auto">
          <a:xfrm>
            <a:off x="457200" y="685800"/>
            <a:ext cx="3343275"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More Group Work!</a:t>
            </a:r>
          </a:p>
        </p:txBody>
      </p:sp>
      <p:sp>
        <p:nvSpPr>
          <p:cNvPr id="60419" name="Text Box 5"/>
          <p:cNvSpPr txBox="1">
            <a:spLocks noChangeArrowheads="1"/>
          </p:cNvSpPr>
          <p:nvPr/>
        </p:nvSpPr>
        <p:spPr bwMode="auto">
          <a:xfrm>
            <a:off x="4876800" y="685800"/>
            <a:ext cx="2667000" cy="519113"/>
          </a:xfrm>
          <a:prstGeom prst="rect">
            <a:avLst/>
          </a:prstGeom>
          <a:noFill/>
          <a:ln w="9525">
            <a:noFill/>
            <a:miter lim="800000"/>
            <a:headEnd/>
            <a:tailEnd/>
          </a:ln>
        </p:spPr>
        <p:txBody>
          <a:bodyPr>
            <a:spAutoFit/>
          </a:bodyPr>
          <a:lstStyle/>
          <a:p>
            <a:pPr>
              <a:spcBef>
                <a:spcPct val="50000"/>
              </a:spcBef>
            </a:pPr>
            <a:r>
              <a:rPr lang="en-US" sz="2800" b="1">
                <a:latin typeface="Trebuchet MS" pitchFamily="34" charset="0"/>
              </a:rPr>
              <a:t>10 minutes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 Argument Clinic.wmv">
            <a:hlinkClick r:id="" action="ppaction://media"/>
          </p:cNvPr>
          <p:cNvPicPr>
            <a:picLocks noRot="1" noChangeAspect="1"/>
          </p:cNvPicPr>
          <p:nvPr>
            <a:videoFile r:link="rId1"/>
          </p:nvPr>
        </p:nvPicPr>
        <p:blipFill>
          <a:blip r:embed="rId3" cstate="print"/>
          <a:srcRect/>
          <a:stretch>
            <a:fillRect/>
          </a:stretch>
        </p:blipFill>
        <p:spPr bwMode="auto">
          <a:xfrm>
            <a:off x="304800" y="609600"/>
            <a:ext cx="7518400"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7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457200" y="685800"/>
            <a:ext cx="3343275" cy="5715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General Advice</a:t>
            </a:r>
            <a:endParaRPr lang="en-US" sz="3600" kern="10" dirty="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endParaRPr>
          </a:p>
        </p:txBody>
      </p:sp>
      <p:sp>
        <p:nvSpPr>
          <p:cNvPr id="10" name="Rectangle 3"/>
          <p:cNvSpPr>
            <a:spLocks noGrp="1"/>
          </p:cNvSpPr>
          <p:nvPr>
            <p:ph type="body" idx="4294967295"/>
          </p:nvPr>
        </p:nvSpPr>
        <p:spPr>
          <a:xfrm>
            <a:off x="609600" y="3733800"/>
            <a:ext cx="7239000" cy="990600"/>
          </a:xfrm>
        </p:spPr>
        <p:txBody>
          <a:bodyPr/>
          <a:lstStyle/>
          <a:p>
            <a:r>
              <a:rPr lang="en-US" dirty="0" smtClean="0"/>
              <a:t>Never write cute comments or cartoons to the readers – focus on your writing.</a:t>
            </a:r>
          </a:p>
        </p:txBody>
      </p:sp>
      <p:sp>
        <p:nvSpPr>
          <p:cNvPr id="11" name="Rectangle 3"/>
          <p:cNvSpPr>
            <a:spLocks noGrp="1"/>
          </p:cNvSpPr>
          <p:nvPr>
            <p:ph type="body" idx="4294967295"/>
          </p:nvPr>
        </p:nvSpPr>
        <p:spPr>
          <a:xfrm>
            <a:off x="609600" y="4876800"/>
            <a:ext cx="7239000" cy="609600"/>
          </a:xfrm>
        </p:spPr>
        <p:txBody>
          <a:bodyPr/>
          <a:lstStyle/>
          <a:p>
            <a:r>
              <a:rPr lang="en-US" dirty="0" smtClean="0"/>
              <a:t>Never swear!</a:t>
            </a:r>
          </a:p>
        </p:txBody>
      </p:sp>
      <p:sp>
        <p:nvSpPr>
          <p:cNvPr id="12" name="Rectangle 3"/>
          <p:cNvSpPr>
            <a:spLocks noGrp="1"/>
          </p:cNvSpPr>
          <p:nvPr>
            <p:ph type="body" idx="4294967295"/>
          </p:nvPr>
        </p:nvSpPr>
        <p:spPr>
          <a:xfrm>
            <a:off x="609600" y="1524000"/>
            <a:ext cx="7239000" cy="609600"/>
          </a:xfrm>
        </p:spPr>
        <p:txBody>
          <a:bodyPr/>
          <a:lstStyle/>
          <a:p>
            <a:r>
              <a:rPr lang="en-US" dirty="0" smtClean="0"/>
              <a:t>Audition pens.  Get one you like writing with.</a:t>
            </a:r>
          </a:p>
        </p:txBody>
      </p:sp>
      <p:sp>
        <p:nvSpPr>
          <p:cNvPr id="13" name="Rectangle 3"/>
          <p:cNvSpPr>
            <a:spLocks noGrp="1"/>
          </p:cNvSpPr>
          <p:nvPr>
            <p:ph type="body" idx="4294967295"/>
          </p:nvPr>
        </p:nvSpPr>
        <p:spPr>
          <a:xfrm>
            <a:off x="609600" y="2286000"/>
            <a:ext cx="7239000" cy="533400"/>
          </a:xfrm>
        </p:spPr>
        <p:txBody>
          <a:bodyPr/>
          <a:lstStyle/>
          <a:p>
            <a:r>
              <a:rPr lang="en-US" dirty="0" smtClean="0"/>
              <a:t>Bring your own watch!</a:t>
            </a:r>
          </a:p>
        </p:txBody>
      </p:sp>
      <p:sp>
        <p:nvSpPr>
          <p:cNvPr id="14" name="Rectangle 3"/>
          <p:cNvSpPr>
            <a:spLocks noGrp="1"/>
          </p:cNvSpPr>
          <p:nvPr>
            <p:ph type="body" idx="4294967295"/>
          </p:nvPr>
        </p:nvSpPr>
        <p:spPr>
          <a:xfrm>
            <a:off x="609600" y="2971800"/>
            <a:ext cx="7239000" cy="609600"/>
          </a:xfrm>
        </p:spPr>
        <p:txBody>
          <a:bodyPr/>
          <a:lstStyle/>
          <a:p>
            <a:r>
              <a:rPr lang="en-US" dirty="0" smtClean="0"/>
              <a:t>Writing more is </a:t>
            </a:r>
            <a:r>
              <a:rPr lang="en-US" b="1" dirty="0" smtClean="0"/>
              <a:t>generally</a:t>
            </a:r>
            <a:r>
              <a:rPr lang="en-US" dirty="0" smtClean="0"/>
              <a:t>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P spid="13" grpId="0" build="p"/>
      <p:bldP spid="1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7"/>
          <p:cNvPicPr>
            <a:picLocks noChangeAspect="1" noChangeArrowheads="1"/>
          </p:cNvPicPr>
          <p:nvPr/>
        </p:nvPicPr>
        <p:blipFill>
          <a:blip r:embed="rId2" cstate="print"/>
          <a:srcRect/>
          <a:stretch>
            <a:fillRect/>
          </a:stretch>
        </p:blipFill>
        <p:spPr bwMode="auto">
          <a:xfrm>
            <a:off x="3276600" y="1981200"/>
            <a:ext cx="2154238" cy="4533900"/>
          </a:xfrm>
          <a:prstGeom prst="rect">
            <a:avLst/>
          </a:prstGeom>
          <a:noFill/>
          <a:ln w="9525">
            <a:noFill/>
            <a:miter lim="800000"/>
            <a:headEnd/>
            <a:tailEnd/>
          </a:ln>
        </p:spPr>
      </p:pic>
      <p:sp>
        <p:nvSpPr>
          <p:cNvPr id="61442" name="WordArt 4"/>
          <p:cNvSpPr>
            <a:spLocks noChangeArrowheads="1" noChangeShapeType="1" noTextEdit="1"/>
          </p:cNvSpPr>
          <p:nvPr/>
        </p:nvSpPr>
        <p:spPr bwMode="auto">
          <a:xfrm>
            <a:off x="2286000" y="457200"/>
            <a:ext cx="4114800" cy="2057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Questions?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9725"/>
            <a:ext cx="7239000" cy="1057275"/>
          </a:xfrm>
        </p:spPr>
        <p:txBody>
          <a:bodyPr/>
          <a:lstStyle/>
          <a:p>
            <a:r>
              <a:rPr lang="en-US" dirty="0" smtClean="0"/>
              <a:t>If you would like to download your own copy of this </a:t>
            </a:r>
            <a:r>
              <a:rPr lang="en-US" dirty="0" err="1" smtClean="0"/>
              <a:t>powerpoint</a:t>
            </a:r>
            <a:r>
              <a:rPr lang="en-US" dirty="0" smtClean="0"/>
              <a:t>, go to </a:t>
            </a:r>
          </a:p>
          <a:p>
            <a:pPr>
              <a:buNone/>
            </a:pPr>
            <a:endParaRPr lang="en-US" dirty="0"/>
          </a:p>
        </p:txBody>
      </p:sp>
      <p:sp>
        <p:nvSpPr>
          <p:cNvPr id="6" name="WordArt 4"/>
          <p:cNvSpPr>
            <a:spLocks noChangeArrowheads="1" noChangeShapeType="1" noTextEdit="1"/>
          </p:cNvSpPr>
          <p:nvPr/>
        </p:nvSpPr>
        <p:spPr bwMode="auto">
          <a:xfrm>
            <a:off x="457200" y="685800"/>
            <a:ext cx="3343275" cy="5715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Need a Copy?</a:t>
            </a:r>
            <a:endParaRPr lang="en-US" sz="3600" kern="10" dirty="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endParaRPr>
          </a:p>
        </p:txBody>
      </p:sp>
      <p:sp>
        <p:nvSpPr>
          <p:cNvPr id="7" name="TextBox 6"/>
          <p:cNvSpPr txBox="1"/>
          <p:nvPr/>
        </p:nvSpPr>
        <p:spPr>
          <a:xfrm>
            <a:off x="1371600" y="2895600"/>
            <a:ext cx="6096000" cy="769441"/>
          </a:xfrm>
          <a:prstGeom prst="rect">
            <a:avLst/>
          </a:prstGeom>
          <a:noFill/>
        </p:spPr>
        <p:txBody>
          <a:bodyPr wrap="square" rtlCol="0">
            <a:spAutoFit/>
          </a:bodyPr>
          <a:lstStyle/>
          <a:p>
            <a:r>
              <a:rPr lang="en-US" sz="4400" dirty="0" smtClean="0">
                <a:latin typeface="+mn-lt"/>
              </a:rPr>
              <a:t>mrdehart.weebly.com</a:t>
            </a:r>
            <a:endParaRPr lang="en-US" sz="44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gument Monty Python.jpg"/>
          <p:cNvPicPr>
            <a:picLocks noGrp="1" noChangeAspect="1"/>
          </p:cNvPicPr>
          <p:nvPr>
            <p:ph idx="1"/>
          </p:nvPr>
        </p:nvPicPr>
        <p:blipFill>
          <a:blip r:embed="rId3" cstate="print"/>
          <a:srcRect/>
          <a:stretch>
            <a:fillRect/>
          </a:stretch>
        </p:blipFill>
        <p:spPr>
          <a:xfrm>
            <a:off x="609600" y="1600200"/>
            <a:ext cx="6938963" cy="4846638"/>
          </a:xfrm>
        </p:spPr>
      </p:pic>
      <p:sp>
        <p:nvSpPr>
          <p:cNvPr id="5" name="Rectangle 4"/>
          <p:cNvSpPr>
            <a:spLocks noChangeArrowheads="1"/>
          </p:cNvSpPr>
          <p:nvPr/>
        </p:nvSpPr>
        <p:spPr bwMode="auto">
          <a:xfrm>
            <a:off x="838200" y="1905000"/>
            <a:ext cx="6705600" cy="1570038"/>
          </a:xfrm>
          <a:prstGeom prst="rect">
            <a:avLst/>
          </a:prstGeom>
          <a:noFill/>
          <a:ln w="9525">
            <a:noFill/>
            <a:miter lim="800000"/>
            <a:headEnd/>
            <a:tailEnd/>
          </a:ln>
        </p:spPr>
        <p:txBody>
          <a:bodyPr>
            <a:spAutoFit/>
          </a:bodyPr>
          <a:lstStyle/>
          <a:p>
            <a:r>
              <a:rPr lang="en-US" sz="3200" b="1">
                <a:solidFill>
                  <a:srgbClr val="FF0000"/>
                </a:solidFill>
                <a:latin typeface="Trebuchet MS" pitchFamily="34" charset="0"/>
              </a:rPr>
              <a:t>-It </a:t>
            </a:r>
            <a:r>
              <a:rPr lang="en-US" sz="3200" b="1" u="sng">
                <a:solidFill>
                  <a:srgbClr val="FF0000"/>
                </a:solidFill>
                <a:latin typeface="Trebuchet MS" pitchFamily="34" charset="0"/>
              </a:rPr>
              <a:t>isn’t</a:t>
            </a:r>
            <a:r>
              <a:rPr lang="en-US" sz="3200" b="1">
                <a:solidFill>
                  <a:srgbClr val="FF0000"/>
                </a:solidFill>
                <a:latin typeface="Trebuchet MS" pitchFamily="34" charset="0"/>
              </a:rPr>
              <a:t> just contradiction.</a:t>
            </a:r>
          </a:p>
          <a:p>
            <a:r>
              <a:rPr lang="en-US" sz="3200" b="1">
                <a:solidFill>
                  <a:srgbClr val="FF0000"/>
                </a:solidFill>
                <a:latin typeface="Trebuchet MS" pitchFamily="34" charset="0"/>
              </a:rPr>
              <a:t>-It </a:t>
            </a:r>
            <a:r>
              <a:rPr lang="en-US" sz="3200" b="1" u="sng">
                <a:solidFill>
                  <a:srgbClr val="FF0000"/>
                </a:solidFill>
                <a:latin typeface="Trebuchet MS" pitchFamily="34" charset="0"/>
              </a:rPr>
              <a:t>isn’t</a:t>
            </a:r>
            <a:r>
              <a:rPr lang="en-US" sz="3200" b="1">
                <a:solidFill>
                  <a:srgbClr val="FF0000"/>
                </a:solidFill>
                <a:latin typeface="Trebuchet MS" pitchFamily="34" charset="0"/>
              </a:rPr>
              <a:t> just saying “No, it isn’t.”</a:t>
            </a:r>
          </a:p>
          <a:p>
            <a:endParaRPr lang="en-US" sz="3200" b="1">
              <a:latin typeface="Trebuchet MS" pitchFamily="34" charset="0"/>
            </a:endParaRPr>
          </a:p>
        </p:txBody>
      </p:sp>
      <p:sp>
        <p:nvSpPr>
          <p:cNvPr id="7" name="Rectangle 6"/>
          <p:cNvSpPr/>
          <p:nvPr/>
        </p:nvSpPr>
        <p:spPr>
          <a:xfrm>
            <a:off x="838200" y="2743200"/>
            <a:ext cx="6705600" cy="2554288"/>
          </a:xfrm>
          <a:prstGeom prst="rect">
            <a:avLst/>
          </a:prstGeom>
        </p:spPr>
        <p:txBody>
          <a:bodyPr>
            <a:spAutoFit/>
          </a:bodyPr>
          <a:lstStyle/>
          <a:p>
            <a:pPr fontAlgn="auto">
              <a:spcBef>
                <a:spcPts val="0"/>
              </a:spcBef>
              <a:spcAft>
                <a:spcPts val="0"/>
              </a:spcAft>
              <a:defRPr/>
            </a:pPr>
            <a:endParaRPr lang="en-US" sz="3200" b="1" dirty="0">
              <a:latin typeface="+mn-lt"/>
            </a:endParaRPr>
          </a:p>
          <a:p>
            <a:pPr fontAlgn="auto">
              <a:spcBef>
                <a:spcPts val="0"/>
              </a:spcBef>
              <a:spcAft>
                <a:spcPts val="0"/>
              </a:spcAft>
              <a:defRPr/>
            </a:pPr>
            <a:r>
              <a:rPr lang="en-US" sz="3200" b="1" dirty="0">
                <a:solidFill>
                  <a:srgbClr val="1ADC23"/>
                </a:solidFill>
                <a:effectLst>
                  <a:outerShdw blurRad="38100" dist="38100" dir="2700000" algn="tl">
                    <a:srgbClr val="000000">
                      <a:alpha val="43137"/>
                    </a:srgbClr>
                  </a:outerShdw>
                </a:effectLst>
                <a:latin typeface="+mn-lt"/>
              </a:rPr>
              <a:t>+It </a:t>
            </a:r>
            <a:r>
              <a:rPr lang="en-US" sz="3200" b="1" u="sng" dirty="0">
                <a:solidFill>
                  <a:srgbClr val="1ADC23"/>
                </a:solidFill>
                <a:effectLst>
                  <a:outerShdw blurRad="38100" dist="38100" dir="2700000" algn="tl">
                    <a:srgbClr val="000000">
                      <a:alpha val="43137"/>
                    </a:srgbClr>
                  </a:outerShdw>
                </a:effectLst>
                <a:latin typeface="+mn-lt"/>
              </a:rPr>
              <a:t>is</a:t>
            </a:r>
            <a:r>
              <a:rPr lang="en-US" sz="3200" b="1" dirty="0">
                <a:solidFill>
                  <a:srgbClr val="1ADC23"/>
                </a:solidFill>
                <a:effectLst>
                  <a:outerShdw blurRad="38100" dist="38100" dir="2700000" algn="tl">
                    <a:srgbClr val="000000">
                      <a:alpha val="43137"/>
                    </a:srgbClr>
                  </a:outerShdw>
                </a:effectLst>
                <a:latin typeface="+mn-lt"/>
              </a:rPr>
              <a:t> an intellectual process.</a:t>
            </a:r>
          </a:p>
          <a:p>
            <a:pPr fontAlgn="auto">
              <a:spcBef>
                <a:spcPts val="0"/>
              </a:spcBef>
              <a:spcAft>
                <a:spcPts val="0"/>
              </a:spcAft>
              <a:defRPr/>
            </a:pPr>
            <a:r>
              <a:rPr lang="en-US" sz="3200" b="1" dirty="0">
                <a:solidFill>
                  <a:srgbClr val="1ADC23"/>
                </a:solidFill>
                <a:effectLst>
                  <a:outerShdw blurRad="38100" dist="38100" dir="2700000" algn="tl">
                    <a:srgbClr val="000000">
                      <a:alpha val="43137"/>
                    </a:srgbClr>
                  </a:outerShdw>
                </a:effectLst>
                <a:latin typeface="+mn-lt"/>
              </a:rPr>
              <a:t>+It </a:t>
            </a:r>
            <a:r>
              <a:rPr lang="en-US" sz="3200" b="1" u="sng" dirty="0">
                <a:solidFill>
                  <a:srgbClr val="1ADC23"/>
                </a:solidFill>
                <a:effectLst>
                  <a:outerShdw blurRad="38100" dist="38100" dir="2700000" algn="tl">
                    <a:srgbClr val="000000">
                      <a:alpha val="43137"/>
                    </a:srgbClr>
                  </a:outerShdw>
                </a:effectLst>
                <a:latin typeface="+mn-lt"/>
              </a:rPr>
              <a:t>is</a:t>
            </a:r>
            <a:r>
              <a:rPr lang="en-US" sz="3200" b="1" dirty="0">
                <a:solidFill>
                  <a:srgbClr val="1ADC23"/>
                </a:solidFill>
                <a:effectLst>
                  <a:outerShdw blurRad="38100" dist="38100" dir="2700000" algn="tl">
                    <a:srgbClr val="000000">
                      <a:alpha val="43137"/>
                    </a:srgbClr>
                  </a:outerShdw>
                </a:effectLst>
                <a:latin typeface="+mn-lt"/>
              </a:rPr>
              <a:t> a collective series of    	statements to establish a 	definite proposition.</a:t>
            </a:r>
          </a:p>
        </p:txBody>
      </p:sp>
      <p:sp>
        <p:nvSpPr>
          <p:cNvPr id="20484" name="WordArt 6"/>
          <p:cNvSpPr>
            <a:spLocks noChangeArrowheads="1" noChangeShapeType="1" noTextEdit="1"/>
          </p:cNvSpPr>
          <p:nvPr/>
        </p:nvSpPr>
        <p:spPr bwMode="auto">
          <a:xfrm>
            <a:off x="1600200" y="914400"/>
            <a:ext cx="4981575"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According to Monty Python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9" presetClass="exit" presetSubtype="0" fill="hold"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descr="Aristotle.jpg"/>
          <p:cNvPicPr>
            <a:picLocks noGrp="1" noChangeAspect="1"/>
          </p:cNvPicPr>
          <p:nvPr>
            <p:ph idx="1"/>
          </p:nvPr>
        </p:nvPicPr>
        <p:blipFill>
          <a:blip r:embed="rId3" cstate="print"/>
          <a:srcRect/>
          <a:stretch>
            <a:fillRect/>
          </a:stretch>
        </p:blipFill>
        <p:spPr>
          <a:xfrm>
            <a:off x="3624263" y="3443288"/>
            <a:ext cx="904875" cy="1181100"/>
          </a:xfrm>
        </p:spPr>
      </p:pic>
      <p:pic>
        <p:nvPicPr>
          <p:cNvPr id="22530" name="Picture 5" descr="Aristotle head 2.jpg"/>
          <p:cNvPicPr>
            <a:picLocks noChangeAspect="1"/>
          </p:cNvPicPr>
          <p:nvPr/>
        </p:nvPicPr>
        <p:blipFill>
          <a:blip r:embed="rId4" cstate="print"/>
          <a:srcRect/>
          <a:stretch>
            <a:fillRect/>
          </a:stretch>
        </p:blipFill>
        <p:spPr bwMode="auto">
          <a:xfrm>
            <a:off x="3429000" y="914400"/>
            <a:ext cx="4171950" cy="5046663"/>
          </a:xfrm>
          <a:prstGeom prst="rect">
            <a:avLst/>
          </a:prstGeom>
          <a:noFill/>
          <a:ln w="28575">
            <a:solidFill>
              <a:schemeClr val="tx1"/>
            </a:solidFill>
            <a:miter lim="800000"/>
            <a:headEnd/>
            <a:tailEnd/>
          </a:ln>
        </p:spPr>
      </p:pic>
      <p:sp>
        <p:nvSpPr>
          <p:cNvPr id="22531" name="WordArt 5"/>
          <p:cNvSpPr>
            <a:spLocks noChangeArrowheads="1" noChangeShapeType="1" noTextEdit="1"/>
          </p:cNvSpPr>
          <p:nvPr/>
        </p:nvSpPr>
        <p:spPr bwMode="auto">
          <a:xfrm>
            <a:off x="685800" y="990600"/>
            <a:ext cx="21336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Aristotle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a:grpSpLocks/>
          </p:cNvGrpSpPr>
          <p:nvPr/>
        </p:nvGrpSpPr>
        <p:grpSpPr bwMode="auto">
          <a:xfrm>
            <a:off x="1295400" y="457200"/>
            <a:ext cx="6781800" cy="6248400"/>
            <a:chOff x="1295400" y="457200"/>
            <a:chExt cx="6781800" cy="6248400"/>
          </a:xfrm>
        </p:grpSpPr>
        <p:sp>
          <p:nvSpPr>
            <p:cNvPr id="18" name="Oval 17"/>
            <p:cNvSpPr/>
            <p:nvPr/>
          </p:nvSpPr>
          <p:spPr>
            <a:xfrm>
              <a:off x="1295400" y="457200"/>
              <a:ext cx="5486400" cy="6248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591" name="TextBox 18"/>
            <p:cNvSpPr txBox="1">
              <a:spLocks noChangeArrowheads="1"/>
            </p:cNvSpPr>
            <p:nvPr/>
          </p:nvSpPr>
          <p:spPr bwMode="auto">
            <a:xfrm>
              <a:off x="6248400" y="1143000"/>
              <a:ext cx="1828800" cy="461665"/>
            </a:xfrm>
            <a:prstGeom prst="rect">
              <a:avLst/>
            </a:prstGeom>
            <a:noFill/>
            <a:ln w="9525">
              <a:noFill/>
              <a:miter lim="800000"/>
              <a:headEnd/>
              <a:tailEnd/>
            </a:ln>
          </p:spPr>
          <p:txBody>
            <a:bodyPr>
              <a:spAutoFit/>
            </a:bodyPr>
            <a:lstStyle/>
            <a:p>
              <a:r>
                <a:rPr lang="en-US" sz="2400" b="1">
                  <a:solidFill>
                    <a:schemeClr val="accent1"/>
                  </a:solidFill>
                  <a:latin typeface="Trebuchet MS" pitchFamily="34" charset="0"/>
                </a:rPr>
                <a:t>Context</a:t>
              </a:r>
            </a:p>
          </p:txBody>
        </p:sp>
      </p:grpSp>
      <p:cxnSp>
        <p:nvCxnSpPr>
          <p:cNvPr id="5" name="Straight Arrow Connector 4"/>
          <p:cNvCxnSpPr/>
          <p:nvPr/>
        </p:nvCxnSpPr>
        <p:spPr>
          <a:xfrm rot="5400000">
            <a:off x="1295400" y="2286000"/>
            <a:ext cx="2819400" cy="17526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477000" y="4572000"/>
            <a:ext cx="1600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Audience</a:t>
            </a:r>
          </a:p>
        </p:txBody>
      </p:sp>
      <p:sp>
        <p:nvSpPr>
          <p:cNvPr id="14" name="Rounded Rectangle 13"/>
          <p:cNvSpPr/>
          <p:nvPr/>
        </p:nvSpPr>
        <p:spPr>
          <a:xfrm>
            <a:off x="152400" y="4572000"/>
            <a:ext cx="1600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Subject</a:t>
            </a:r>
            <a:endParaRPr lang="en-US" dirty="0"/>
          </a:p>
        </p:txBody>
      </p:sp>
      <p:sp>
        <p:nvSpPr>
          <p:cNvPr id="15" name="Rounded Rectangle 14"/>
          <p:cNvSpPr/>
          <p:nvPr/>
        </p:nvSpPr>
        <p:spPr>
          <a:xfrm>
            <a:off x="2895600" y="2286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Speaker/Writer </a:t>
            </a:r>
          </a:p>
          <a:p>
            <a:pPr algn="ctr" fontAlgn="auto">
              <a:spcBef>
                <a:spcPts val="0"/>
              </a:spcBef>
              <a:spcAft>
                <a:spcPts val="0"/>
              </a:spcAft>
              <a:defRPr/>
            </a:pPr>
            <a:r>
              <a:rPr lang="en-US" dirty="0"/>
              <a:t>(</a:t>
            </a:r>
            <a:r>
              <a:rPr lang="en-US" dirty="0" err="1"/>
              <a:t>Rhetor</a:t>
            </a:r>
            <a:r>
              <a:rPr lang="en-US" dirty="0"/>
              <a:t>)</a:t>
            </a:r>
          </a:p>
        </p:txBody>
      </p:sp>
      <p:cxnSp>
        <p:nvCxnSpPr>
          <p:cNvPr id="20" name="Straight Arrow Connector 19"/>
          <p:cNvCxnSpPr/>
          <p:nvPr/>
        </p:nvCxnSpPr>
        <p:spPr>
          <a:xfrm rot="10800000">
            <a:off x="1981200" y="4953000"/>
            <a:ext cx="41910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848100" y="2324100"/>
            <a:ext cx="2971800" cy="18288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28600" y="5334000"/>
            <a:ext cx="1447800" cy="45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lumMod val="75000"/>
                  </a:schemeClr>
                </a:solidFill>
              </a:rPr>
              <a:t>Logos</a:t>
            </a:r>
          </a:p>
        </p:txBody>
      </p:sp>
      <p:sp>
        <p:nvSpPr>
          <p:cNvPr id="27" name="Rounded Rectangle 26"/>
          <p:cNvSpPr/>
          <p:nvPr/>
        </p:nvSpPr>
        <p:spPr>
          <a:xfrm>
            <a:off x="6553200" y="5334000"/>
            <a:ext cx="1447800" cy="45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lumMod val="75000"/>
                  </a:schemeClr>
                </a:solidFill>
              </a:rPr>
              <a:t>Pathos</a:t>
            </a:r>
          </a:p>
        </p:txBody>
      </p:sp>
      <p:sp>
        <p:nvSpPr>
          <p:cNvPr id="28" name="Rounded Rectangle 27"/>
          <p:cNvSpPr/>
          <p:nvPr/>
        </p:nvSpPr>
        <p:spPr>
          <a:xfrm>
            <a:off x="3276600" y="990600"/>
            <a:ext cx="1447800" cy="45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lumMod val="75000"/>
                  </a:schemeClr>
                </a:solidFill>
              </a:rPr>
              <a:t>Ethos</a:t>
            </a:r>
          </a:p>
        </p:txBody>
      </p:sp>
      <p:grpSp>
        <p:nvGrpSpPr>
          <p:cNvPr id="16" name="Group 15"/>
          <p:cNvGrpSpPr>
            <a:grpSpLocks/>
          </p:cNvGrpSpPr>
          <p:nvPr/>
        </p:nvGrpSpPr>
        <p:grpSpPr bwMode="auto">
          <a:xfrm>
            <a:off x="2286000" y="1752600"/>
            <a:ext cx="3276600" cy="2743200"/>
            <a:chOff x="2286000" y="1752600"/>
            <a:chExt cx="3276600" cy="2743200"/>
          </a:xfrm>
        </p:grpSpPr>
        <p:sp>
          <p:nvSpPr>
            <p:cNvPr id="17" name="Isosceles Triangle 16"/>
            <p:cNvSpPr/>
            <p:nvPr/>
          </p:nvSpPr>
          <p:spPr>
            <a:xfrm>
              <a:off x="2286000" y="1752600"/>
              <a:ext cx="3276600" cy="2743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3200400" y="327660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Intent/ Purpose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4"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1676400"/>
            <a:ext cx="2514600" cy="3352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Multiple Choice</a:t>
            </a:r>
          </a:p>
          <a:p>
            <a:pPr algn="ctr" fontAlgn="auto">
              <a:spcBef>
                <a:spcPts val="0"/>
              </a:spcBef>
              <a:spcAft>
                <a:spcPts val="0"/>
              </a:spcAft>
              <a:defRPr/>
            </a:pPr>
            <a:r>
              <a:rPr lang="en-US" dirty="0"/>
              <a:t>1 hour</a:t>
            </a:r>
          </a:p>
          <a:p>
            <a:pPr algn="ctr" fontAlgn="auto">
              <a:spcBef>
                <a:spcPts val="0"/>
              </a:spcBef>
              <a:spcAft>
                <a:spcPts val="0"/>
              </a:spcAft>
              <a:defRPr/>
            </a:pPr>
            <a:endParaRPr lang="en-US" dirty="0"/>
          </a:p>
        </p:txBody>
      </p:sp>
      <p:sp>
        <p:nvSpPr>
          <p:cNvPr id="7" name="Rectangle 6"/>
          <p:cNvSpPr/>
          <p:nvPr/>
        </p:nvSpPr>
        <p:spPr>
          <a:xfrm>
            <a:off x="2286000" y="2590800"/>
            <a:ext cx="2514600" cy="3352800"/>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2">
                    <a:lumMod val="50000"/>
                  </a:schemeClr>
                </a:solidFill>
              </a:rPr>
              <a:t>Synthesis</a:t>
            </a:r>
          </a:p>
          <a:p>
            <a:pPr algn="ctr" fontAlgn="auto">
              <a:spcBef>
                <a:spcPts val="0"/>
              </a:spcBef>
              <a:spcAft>
                <a:spcPts val="0"/>
              </a:spcAft>
              <a:defRPr/>
            </a:pPr>
            <a:r>
              <a:rPr lang="en-US" dirty="0">
                <a:solidFill>
                  <a:schemeClr val="bg2">
                    <a:lumMod val="50000"/>
                  </a:schemeClr>
                </a:solidFill>
              </a:rPr>
              <a:t>15 min</a:t>
            </a:r>
          </a:p>
          <a:p>
            <a:pPr algn="ctr" fontAlgn="auto">
              <a:spcBef>
                <a:spcPts val="0"/>
              </a:spcBef>
              <a:spcAft>
                <a:spcPts val="0"/>
              </a:spcAft>
              <a:defRPr/>
            </a:pPr>
            <a:r>
              <a:rPr lang="en-US" dirty="0">
                <a:solidFill>
                  <a:schemeClr val="bg2">
                    <a:lumMod val="50000"/>
                  </a:schemeClr>
                </a:solidFill>
              </a:rPr>
              <a:t>+</a:t>
            </a:r>
          </a:p>
          <a:p>
            <a:pPr algn="ctr" fontAlgn="auto">
              <a:spcBef>
                <a:spcPts val="0"/>
              </a:spcBef>
              <a:spcAft>
                <a:spcPts val="0"/>
              </a:spcAft>
              <a:defRPr/>
            </a:pPr>
            <a:r>
              <a:rPr lang="en-US" dirty="0">
                <a:solidFill>
                  <a:schemeClr val="bg2">
                    <a:lumMod val="50000"/>
                  </a:schemeClr>
                </a:solidFill>
              </a:rPr>
              <a:t>40 min</a:t>
            </a:r>
          </a:p>
        </p:txBody>
      </p:sp>
      <p:sp>
        <p:nvSpPr>
          <p:cNvPr id="6" name="Rectangle 5"/>
          <p:cNvSpPr/>
          <p:nvPr/>
        </p:nvSpPr>
        <p:spPr>
          <a:xfrm>
            <a:off x="4267200" y="2971800"/>
            <a:ext cx="2514600" cy="33528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2">
                    <a:lumMod val="50000"/>
                  </a:schemeClr>
                </a:solidFill>
              </a:rPr>
              <a:t>Analysis</a:t>
            </a:r>
          </a:p>
          <a:p>
            <a:pPr algn="ctr" fontAlgn="auto">
              <a:spcBef>
                <a:spcPts val="0"/>
              </a:spcBef>
              <a:spcAft>
                <a:spcPts val="0"/>
              </a:spcAft>
              <a:defRPr/>
            </a:pPr>
            <a:r>
              <a:rPr lang="en-US" dirty="0">
                <a:solidFill>
                  <a:schemeClr val="bg2">
                    <a:lumMod val="50000"/>
                  </a:schemeClr>
                </a:solidFill>
              </a:rPr>
              <a:t>40 min</a:t>
            </a:r>
          </a:p>
        </p:txBody>
      </p:sp>
      <p:sp>
        <p:nvSpPr>
          <p:cNvPr id="8" name="Rectangle 7"/>
          <p:cNvSpPr/>
          <p:nvPr/>
        </p:nvSpPr>
        <p:spPr>
          <a:xfrm>
            <a:off x="6248400" y="3352800"/>
            <a:ext cx="2514600" cy="335280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2">
                    <a:lumMod val="50000"/>
                  </a:schemeClr>
                </a:solidFill>
              </a:rPr>
              <a:t>Argument</a:t>
            </a:r>
          </a:p>
          <a:p>
            <a:pPr algn="ctr" fontAlgn="auto">
              <a:spcBef>
                <a:spcPts val="0"/>
              </a:spcBef>
              <a:spcAft>
                <a:spcPts val="0"/>
              </a:spcAft>
              <a:defRPr/>
            </a:pPr>
            <a:r>
              <a:rPr lang="en-US" b="1" dirty="0">
                <a:solidFill>
                  <a:schemeClr val="bg2">
                    <a:lumMod val="50000"/>
                  </a:schemeClr>
                </a:solidFill>
              </a:rPr>
              <a:t>40 min</a:t>
            </a:r>
          </a:p>
        </p:txBody>
      </p:sp>
      <p:sp>
        <p:nvSpPr>
          <p:cNvPr id="10" name="10-Point Star 9"/>
          <p:cNvSpPr/>
          <p:nvPr/>
        </p:nvSpPr>
        <p:spPr>
          <a:xfrm>
            <a:off x="6553200" y="4114800"/>
            <a:ext cx="1981200" cy="1828800"/>
          </a:xfrm>
          <a:prstGeom prst="star1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0" name="WordArt 8"/>
          <p:cNvSpPr>
            <a:spLocks noChangeArrowheads="1" noChangeShapeType="1" noTextEdit="1"/>
          </p:cNvSpPr>
          <p:nvPr/>
        </p:nvSpPr>
        <p:spPr bwMode="auto">
          <a:xfrm>
            <a:off x="533400" y="762000"/>
            <a:ext cx="42672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The AP Exam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4"/>
          <p:cNvSpPr>
            <a:spLocks noGrp="1"/>
          </p:cNvSpPr>
          <p:nvPr>
            <p:ph type="body" idx="1"/>
          </p:nvPr>
        </p:nvSpPr>
        <p:spPr>
          <a:xfrm>
            <a:off x="1066800" y="1905000"/>
            <a:ext cx="6254750" cy="742950"/>
          </a:xfrm>
        </p:spPr>
        <p:txBody>
          <a:bodyPr/>
          <a:lstStyle/>
          <a:p>
            <a:pPr eaLnBrk="1" hangingPunct="1"/>
            <a:endParaRPr lang="en-US" smtClean="0"/>
          </a:p>
        </p:txBody>
      </p:sp>
      <p:sp>
        <p:nvSpPr>
          <p:cNvPr id="28674" name="WordArt 4"/>
          <p:cNvSpPr>
            <a:spLocks noChangeArrowheads="1" noChangeShapeType="1" noTextEdit="1"/>
          </p:cNvSpPr>
          <p:nvPr/>
        </p:nvSpPr>
        <p:spPr bwMode="auto">
          <a:xfrm>
            <a:off x="4038600" y="2895600"/>
            <a:ext cx="3219450" cy="1524000"/>
          </a:xfrm>
          <a:prstGeom prst="rect">
            <a:avLst/>
          </a:prstGeom>
        </p:spPr>
        <p:txBody>
          <a:bodyPr wrap="none" fromWordArt="1">
            <a:prstTxWarp prst="textPlain">
              <a:avLst>
                <a:gd name="adj" fmla="val 50000"/>
              </a:avLst>
            </a:prstTxWarp>
          </a:bodyPr>
          <a:lstStyle/>
          <a:p>
            <a:pPr algn="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Steps to Take</a:t>
            </a:r>
          </a:p>
          <a:p>
            <a:pPr algn="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On the AP Exam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3"/>
          <p:cNvSpPr>
            <a:spLocks noGrp="1"/>
          </p:cNvSpPr>
          <p:nvPr>
            <p:ph idx="1"/>
          </p:nvPr>
        </p:nvSpPr>
        <p:spPr>
          <a:xfrm>
            <a:off x="457200" y="2514600"/>
            <a:ext cx="7239000" cy="3941763"/>
          </a:xfrm>
        </p:spPr>
        <p:txBody>
          <a:bodyPr/>
          <a:lstStyle/>
          <a:p>
            <a:pPr eaLnBrk="1" hangingPunct="1"/>
            <a:r>
              <a:rPr lang="en-US" smtClean="0"/>
              <a:t>Understand the prompt</a:t>
            </a:r>
          </a:p>
          <a:p>
            <a:pPr eaLnBrk="1" hangingPunct="1"/>
            <a:r>
              <a:rPr lang="en-US" smtClean="0"/>
              <a:t>Take a stand</a:t>
            </a:r>
          </a:p>
          <a:p>
            <a:pPr eaLnBrk="1" hangingPunct="1"/>
            <a:r>
              <a:rPr lang="en-US" smtClean="0"/>
              <a:t>Support your position</a:t>
            </a:r>
          </a:p>
        </p:txBody>
      </p:sp>
      <p:sp>
        <p:nvSpPr>
          <p:cNvPr id="30722" name="WordArt 4"/>
          <p:cNvSpPr>
            <a:spLocks noChangeArrowheads="1" noChangeShapeType="1" noTextEdit="1"/>
          </p:cNvSpPr>
          <p:nvPr/>
        </p:nvSpPr>
        <p:spPr bwMode="auto">
          <a:xfrm>
            <a:off x="533400" y="1371600"/>
            <a:ext cx="3810000" cy="762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accent1"/>
                    </a:gs>
                    <a:gs pos="100000">
                      <a:schemeClr val="tx1"/>
                    </a:gs>
                  </a:gsLst>
                  <a:path path="rect">
                    <a:fillToRect r="100000" b="100000"/>
                  </a:path>
                </a:gradFill>
                <a:effectLst>
                  <a:outerShdw dist="35921" dir="2700000" algn="ctr" rotWithShape="0">
                    <a:srgbClr val="C0C0C0">
                      <a:alpha val="79999"/>
                    </a:srgbClr>
                  </a:outerShdw>
                </a:effectLst>
                <a:latin typeface="Impact"/>
              </a:rPr>
              <a:t>The Three Steps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3302</TotalTime>
  <Words>917</Words>
  <Application>Microsoft Office PowerPoint</Application>
  <PresentationFormat>On-screen Show (4:3)</PresentationFormat>
  <Paragraphs>191</Paragraphs>
  <Slides>32</Slides>
  <Notes>23</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Opulent</vt:lpstr>
      <vt:lpstr>Slide 1</vt:lpstr>
      <vt:lpstr>What is  Argument?</vt:lpstr>
      <vt:lpstr>Slide 3</vt:lpstr>
      <vt:lpstr>Slide 4</vt:lpstr>
      <vt:lpstr>Slide 5</vt:lpstr>
      <vt:lpstr>Slide 6</vt:lpstr>
      <vt:lpstr>Slide 7</vt:lpstr>
      <vt:lpstr>Slide 8</vt:lpstr>
      <vt:lpstr>Slide 9</vt:lpstr>
      <vt:lpstr>Slide 10</vt:lpstr>
      <vt:lpstr>Slide 11</vt:lpstr>
      <vt:lpstr>Slide 12</vt:lpstr>
      <vt:lpstr>Defend, Challenge, or Qualify? </vt:lpstr>
      <vt:lpstr>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dc:title>
  <dc:creator>Shawn DeHart</dc:creator>
  <cp:lastModifiedBy>Administrator</cp:lastModifiedBy>
  <cp:revision>208</cp:revision>
  <dcterms:created xsi:type="dcterms:W3CDTF">2008-11-12T21:18:48Z</dcterms:created>
  <dcterms:modified xsi:type="dcterms:W3CDTF">2015-09-25T16:58:56Z</dcterms:modified>
</cp:coreProperties>
</file>